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4"/>
  </p:notesMasterIdLst>
  <p:sldIdLst>
    <p:sldId id="256" r:id="rId2"/>
    <p:sldId id="306" r:id="rId3"/>
    <p:sldId id="349" r:id="rId4"/>
    <p:sldId id="336" r:id="rId5"/>
    <p:sldId id="317" r:id="rId6"/>
    <p:sldId id="328" r:id="rId7"/>
    <p:sldId id="263" r:id="rId8"/>
    <p:sldId id="329" r:id="rId9"/>
    <p:sldId id="333" r:id="rId10"/>
    <p:sldId id="345" r:id="rId11"/>
    <p:sldId id="338" r:id="rId12"/>
    <p:sldId id="337" r:id="rId13"/>
    <p:sldId id="344" r:id="rId14"/>
    <p:sldId id="343" r:id="rId15"/>
    <p:sldId id="339" r:id="rId16"/>
    <p:sldId id="342" r:id="rId17"/>
    <p:sldId id="351" r:id="rId18"/>
    <p:sldId id="340" r:id="rId19"/>
    <p:sldId id="352" r:id="rId20"/>
    <p:sldId id="279" r:id="rId21"/>
    <p:sldId id="353" r:id="rId22"/>
    <p:sldId id="350" r:id="rId23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E7E6E6"/>
    <a:srgbClr val="ED7D31"/>
    <a:srgbClr val="FF4000"/>
    <a:srgbClr val="BE00BE"/>
    <a:srgbClr val="0E870E"/>
    <a:srgbClr val="EAEAEA"/>
    <a:srgbClr val="548235"/>
    <a:srgbClr val="FAFA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347" autoAdjust="0"/>
  </p:normalViewPr>
  <p:slideViewPr>
    <p:cSldViewPr snapToGrid="0">
      <p:cViewPr varScale="1">
        <p:scale>
          <a:sx n="89" d="100"/>
          <a:sy n="89" d="100"/>
        </p:scale>
        <p:origin x="13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D7EF28-1484-48B4-9B1D-142F35E6DA60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29D8BDC7-6229-4D88-B5CA-CC2F275E80EF}">
      <dgm:prSet phldrT="[Text]" custT="1"/>
      <dgm:spPr>
        <a:solidFill>
          <a:srgbClr val="FFC7B3"/>
        </a:solidFill>
        <a:effectLst>
          <a:softEdge rad="114300"/>
        </a:effectLst>
      </dgm:spPr>
      <dgm:t>
        <a:bodyPr/>
        <a:lstStyle/>
        <a:p>
          <a:pPr algn="ctr"/>
          <a:endParaRPr lang="en-US" sz="2800" dirty="0">
            <a:solidFill>
              <a:schemeClr val="tx1"/>
            </a:solidFill>
          </a:endParaRPr>
        </a:p>
      </dgm:t>
    </dgm:pt>
    <dgm:pt modelId="{A368E096-FB7F-4967-AD93-127D23C1D2AB}" type="parTrans" cxnId="{2E97E6C7-D3CA-4B58-B7BB-B003CD8A6496}">
      <dgm:prSet/>
      <dgm:spPr/>
      <dgm:t>
        <a:bodyPr/>
        <a:lstStyle/>
        <a:p>
          <a:endParaRPr lang="en-US" sz="3200">
            <a:solidFill>
              <a:schemeClr val="tx1"/>
            </a:solidFill>
          </a:endParaRPr>
        </a:p>
      </dgm:t>
    </dgm:pt>
    <dgm:pt modelId="{646316D3-180C-4F01-8076-AB5773FC2DDD}" type="sibTrans" cxnId="{2E97E6C7-D3CA-4B58-B7BB-B003CD8A6496}">
      <dgm:prSet/>
      <dgm:spPr/>
      <dgm:t>
        <a:bodyPr/>
        <a:lstStyle/>
        <a:p>
          <a:endParaRPr lang="en-US" sz="3200">
            <a:solidFill>
              <a:schemeClr val="tx1"/>
            </a:solidFill>
          </a:endParaRPr>
        </a:p>
      </dgm:t>
    </dgm:pt>
    <dgm:pt modelId="{BA2964C1-A6C8-49F4-8EC7-4CC80E9E99D8}">
      <dgm:prSet phldrT="[Text]" custT="1"/>
      <dgm:spPr>
        <a:solidFill>
          <a:srgbClr val="B2B2B2"/>
        </a:solidFill>
        <a:effectLst>
          <a:softEdge rad="114300"/>
        </a:effectLst>
      </dgm:spPr>
      <dgm:t>
        <a:bodyPr/>
        <a:lstStyle/>
        <a:p>
          <a:r>
            <a:rPr lang="en-US" sz="2800" dirty="0">
              <a:solidFill>
                <a:schemeClr val="tx1"/>
              </a:solidFill>
            </a:rPr>
            <a:t>Matter</a:t>
          </a:r>
        </a:p>
      </dgm:t>
    </dgm:pt>
    <dgm:pt modelId="{C6ABDD77-3204-4EFD-A1FC-8C3AA892D4DD}" type="parTrans" cxnId="{8E29C968-F91D-4AA9-8B5E-7FDCBEF6AB1E}">
      <dgm:prSet/>
      <dgm:spPr/>
      <dgm:t>
        <a:bodyPr/>
        <a:lstStyle/>
        <a:p>
          <a:endParaRPr lang="en-US" sz="3200">
            <a:solidFill>
              <a:schemeClr val="tx1"/>
            </a:solidFill>
          </a:endParaRPr>
        </a:p>
      </dgm:t>
    </dgm:pt>
    <dgm:pt modelId="{BCB8B8D9-699D-435E-A22A-D136DD222B8D}" type="sibTrans" cxnId="{8E29C968-F91D-4AA9-8B5E-7FDCBEF6AB1E}">
      <dgm:prSet/>
      <dgm:spPr/>
      <dgm:t>
        <a:bodyPr/>
        <a:lstStyle/>
        <a:p>
          <a:endParaRPr lang="en-US" sz="3200">
            <a:solidFill>
              <a:schemeClr val="tx1"/>
            </a:solidFill>
          </a:endParaRPr>
        </a:p>
      </dgm:t>
    </dgm:pt>
    <dgm:pt modelId="{513B1E19-0C91-4AD5-A094-87591B34C7D1}">
      <dgm:prSet phldrT="[Text]" custT="1"/>
      <dgm:spPr>
        <a:solidFill>
          <a:srgbClr val="8585FF"/>
        </a:solidFill>
        <a:effectLst>
          <a:softEdge rad="114300"/>
        </a:effectLst>
      </dgm:spPr>
      <dgm:t>
        <a:bodyPr/>
        <a:lstStyle/>
        <a:p>
          <a:r>
            <a:rPr lang="en-US" sz="2800" dirty="0">
              <a:solidFill>
                <a:schemeClr val="tx1"/>
              </a:solidFill>
            </a:rPr>
            <a:t>Dark energy</a:t>
          </a:r>
        </a:p>
      </dgm:t>
    </dgm:pt>
    <dgm:pt modelId="{B94E5C91-D117-433C-BAA9-F486619C221E}" type="parTrans" cxnId="{8CE0EC93-0932-4F49-BF2F-E3472540202B}">
      <dgm:prSet/>
      <dgm:spPr/>
      <dgm:t>
        <a:bodyPr/>
        <a:lstStyle/>
        <a:p>
          <a:endParaRPr lang="en-US" sz="3200">
            <a:solidFill>
              <a:schemeClr val="tx1"/>
            </a:solidFill>
          </a:endParaRPr>
        </a:p>
      </dgm:t>
    </dgm:pt>
    <dgm:pt modelId="{84341990-E054-49E1-9E55-3B3BCD9154F1}" type="sibTrans" cxnId="{8CE0EC93-0932-4F49-BF2F-E3472540202B}">
      <dgm:prSet/>
      <dgm:spPr/>
      <dgm:t>
        <a:bodyPr/>
        <a:lstStyle/>
        <a:p>
          <a:endParaRPr lang="en-US" sz="3200">
            <a:solidFill>
              <a:schemeClr val="tx1"/>
            </a:solidFill>
          </a:endParaRPr>
        </a:p>
      </dgm:t>
    </dgm:pt>
    <dgm:pt modelId="{14692B8A-5AEA-4918-A00C-6BE76AE46683}">
      <dgm:prSet phldrT="[Text]" custT="1"/>
      <dgm:spPr>
        <a:solidFill>
          <a:srgbClr val="8585FF"/>
        </a:solidFill>
        <a:effectLst>
          <a:softEdge rad="114300"/>
        </a:effectLst>
      </dgm:spPr>
      <dgm:t>
        <a:bodyPr/>
        <a:lstStyle/>
        <a:p>
          <a:r>
            <a:rPr lang="en-US" sz="2800" dirty="0">
              <a:solidFill>
                <a:schemeClr val="tx1"/>
              </a:solidFill>
            </a:rPr>
            <a:t>Inflation?</a:t>
          </a:r>
          <a:endParaRPr lang="en-US" sz="3200" dirty="0">
            <a:solidFill>
              <a:schemeClr val="tx1"/>
            </a:solidFill>
          </a:endParaRPr>
        </a:p>
      </dgm:t>
    </dgm:pt>
    <dgm:pt modelId="{9CF441A0-BDE2-4311-A5AF-0F634C923FED}" type="parTrans" cxnId="{BD02D244-BFA4-43A4-9B61-8806C13FD444}">
      <dgm:prSet/>
      <dgm:spPr/>
      <dgm:t>
        <a:bodyPr/>
        <a:lstStyle/>
        <a:p>
          <a:endParaRPr lang="en-US" sz="3200"/>
        </a:p>
      </dgm:t>
    </dgm:pt>
    <dgm:pt modelId="{B9AF63E0-DDF0-470C-A51D-17DA0194CCB4}" type="sibTrans" cxnId="{BD02D244-BFA4-43A4-9B61-8806C13FD444}">
      <dgm:prSet/>
      <dgm:spPr/>
      <dgm:t>
        <a:bodyPr/>
        <a:lstStyle/>
        <a:p>
          <a:endParaRPr lang="en-US" sz="3200"/>
        </a:p>
      </dgm:t>
    </dgm:pt>
    <dgm:pt modelId="{07CC7E91-533A-4777-B246-D60A159143B4}">
      <dgm:prSet custT="1"/>
      <dgm:spPr>
        <a:noFill/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???</a:t>
          </a:r>
        </a:p>
      </dgm:t>
    </dgm:pt>
    <dgm:pt modelId="{DDA838A3-993E-40AA-BE7B-886EBD9EB6C3}" type="parTrans" cxnId="{7D9271A6-EA1F-49CE-AB49-CFE27D8D6470}">
      <dgm:prSet/>
      <dgm:spPr/>
      <dgm:t>
        <a:bodyPr/>
        <a:lstStyle/>
        <a:p>
          <a:endParaRPr lang="en-US"/>
        </a:p>
      </dgm:t>
    </dgm:pt>
    <dgm:pt modelId="{190975DE-E1FF-4B8D-A7A7-87A38BE103B4}" type="sibTrans" cxnId="{7D9271A6-EA1F-49CE-AB49-CFE27D8D6470}">
      <dgm:prSet/>
      <dgm:spPr/>
      <dgm:t>
        <a:bodyPr/>
        <a:lstStyle/>
        <a:p>
          <a:endParaRPr lang="en-US"/>
        </a:p>
      </dgm:t>
    </dgm:pt>
    <dgm:pt modelId="{5CCC18B2-E9CC-4622-ACE5-46D4612C4112}" type="pres">
      <dgm:prSet presAssocID="{2AD7EF28-1484-48B4-9B1D-142F35E6DA60}" presName="Name0" presStyleCnt="0">
        <dgm:presLayoutVars>
          <dgm:dir/>
          <dgm:animLvl val="lvl"/>
          <dgm:resizeHandles val="exact"/>
        </dgm:presLayoutVars>
      </dgm:prSet>
      <dgm:spPr/>
    </dgm:pt>
    <dgm:pt modelId="{EEC94371-04D4-406C-AF9B-A38D1C155DE2}" type="pres">
      <dgm:prSet presAssocID="{14692B8A-5AEA-4918-A00C-6BE76AE46683}" presName="parTxOnly" presStyleLbl="node1" presStyleIdx="0" presStyleCnt="5" custScaleX="42588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5C1E6F31-1BA6-4578-BC9C-7FFF52DEA855}" type="pres">
      <dgm:prSet presAssocID="{B9AF63E0-DDF0-470C-A51D-17DA0194CCB4}" presName="parTxOnlySpace" presStyleCnt="0"/>
      <dgm:spPr/>
    </dgm:pt>
    <dgm:pt modelId="{A68B0804-8518-477E-87D3-AE89C895C910}" type="pres">
      <dgm:prSet presAssocID="{07CC7E91-533A-4777-B246-D60A159143B4}" presName="parTxOnly" presStyleLbl="node1" presStyleIdx="1" presStyleCnt="5" custFlipHor="1" custScaleX="58329">
        <dgm:presLayoutVars>
          <dgm:chMax val="0"/>
          <dgm:chPref val="0"/>
          <dgm:bulletEnabled val="1"/>
        </dgm:presLayoutVars>
      </dgm:prSet>
      <dgm:spPr/>
    </dgm:pt>
    <dgm:pt modelId="{B99BF488-5075-44E5-8E1C-8D6E1963325D}" type="pres">
      <dgm:prSet presAssocID="{190975DE-E1FF-4B8D-A7A7-87A38BE103B4}" presName="parTxOnlySpace" presStyleCnt="0"/>
      <dgm:spPr/>
    </dgm:pt>
    <dgm:pt modelId="{CA8E2F79-440D-4E51-9863-D7EE9034FD64}" type="pres">
      <dgm:prSet presAssocID="{29D8BDC7-6229-4D88-B5CA-CC2F275E80EF}" presName="parTxOnly" presStyleLbl="node1" presStyleIdx="2" presStyleCnt="5" custScaleX="89657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A92D3683-2C83-45FA-AA10-60A780B27A51}" type="pres">
      <dgm:prSet presAssocID="{646316D3-180C-4F01-8076-AB5773FC2DDD}" presName="parTxOnlySpace" presStyleCnt="0"/>
      <dgm:spPr/>
    </dgm:pt>
    <dgm:pt modelId="{75B10D19-EF29-4D84-8681-8F9DF12A6EEC}" type="pres">
      <dgm:prSet presAssocID="{BA2964C1-A6C8-49F4-8EC7-4CC80E9E99D8}" presName="parTxOnly" presStyleLbl="node1" presStyleIdx="3" presStyleCnt="5" custScaleX="73395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7A02FF18-D054-4B78-A8E0-F632E8D9C05C}" type="pres">
      <dgm:prSet presAssocID="{BCB8B8D9-699D-435E-A22A-D136DD222B8D}" presName="parTxOnlySpace" presStyleCnt="0"/>
      <dgm:spPr/>
    </dgm:pt>
    <dgm:pt modelId="{2B63780C-06F1-48C9-9E7D-5D9D39B346D0}" type="pres">
      <dgm:prSet presAssocID="{513B1E19-0C91-4AD5-A094-87591B34C7D1}" presName="parTxOnly" presStyleLbl="node1" presStyleIdx="4" presStyleCnt="5" custScaleX="55674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</dgm:ptLst>
  <dgm:cxnLst>
    <dgm:cxn modelId="{EEBF0A31-0E46-4F1E-B182-9659EBD38B1D}" type="presOf" srcId="{29D8BDC7-6229-4D88-B5CA-CC2F275E80EF}" destId="{CA8E2F79-440D-4E51-9863-D7EE9034FD64}" srcOrd="0" destOrd="0" presId="urn:microsoft.com/office/officeart/2005/8/layout/chevron1"/>
    <dgm:cxn modelId="{BD02D244-BFA4-43A4-9B61-8806C13FD444}" srcId="{2AD7EF28-1484-48B4-9B1D-142F35E6DA60}" destId="{14692B8A-5AEA-4918-A00C-6BE76AE46683}" srcOrd="0" destOrd="0" parTransId="{9CF441A0-BDE2-4311-A5AF-0F634C923FED}" sibTransId="{B9AF63E0-DDF0-470C-A51D-17DA0194CCB4}"/>
    <dgm:cxn modelId="{8E29C968-F91D-4AA9-8B5E-7FDCBEF6AB1E}" srcId="{2AD7EF28-1484-48B4-9B1D-142F35E6DA60}" destId="{BA2964C1-A6C8-49F4-8EC7-4CC80E9E99D8}" srcOrd="3" destOrd="0" parTransId="{C6ABDD77-3204-4EFD-A1FC-8C3AA892D4DD}" sibTransId="{BCB8B8D9-699D-435E-A22A-D136DD222B8D}"/>
    <dgm:cxn modelId="{69678A88-6802-413F-A19D-71888FBA5C9A}" type="presOf" srcId="{BA2964C1-A6C8-49F4-8EC7-4CC80E9E99D8}" destId="{75B10D19-EF29-4D84-8681-8F9DF12A6EEC}" srcOrd="0" destOrd="0" presId="urn:microsoft.com/office/officeart/2005/8/layout/chevron1"/>
    <dgm:cxn modelId="{8CE0EC93-0932-4F49-BF2F-E3472540202B}" srcId="{2AD7EF28-1484-48B4-9B1D-142F35E6DA60}" destId="{513B1E19-0C91-4AD5-A094-87591B34C7D1}" srcOrd="4" destOrd="0" parTransId="{B94E5C91-D117-433C-BAA9-F486619C221E}" sibTransId="{84341990-E054-49E1-9E55-3B3BCD9154F1}"/>
    <dgm:cxn modelId="{CD527C94-7075-4758-9EC4-795D3A07369E}" type="presOf" srcId="{07CC7E91-533A-4777-B246-D60A159143B4}" destId="{A68B0804-8518-477E-87D3-AE89C895C910}" srcOrd="0" destOrd="0" presId="urn:microsoft.com/office/officeart/2005/8/layout/chevron1"/>
    <dgm:cxn modelId="{F47C5496-7D97-4302-986B-56E75AF41739}" type="presOf" srcId="{14692B8A-5AEA-4918-A00C-6BE76AE46683}" destId="{EEC94371-04D4-406C-AF9B-A38D1C155DE2}" srcOrd="0" destOrd="0" presId="urn:microsoft.com/office/officeart/2005/8/layout/chevron1"/>
    <dgm:cxn modelId="{7D9271A6-EA1F-49CE-AB49-CFE27D8D6470}" srcId="{2AD7EF28-1484-48B4-9B1D-142F35E6DA60}" destId="{07CC7E91-533A-4777-B246-D60A159143B4}" srcOrd="1" destOrd="0" parTransId="{DDA838A3-993E-40AA-BE7B-886EBD9EB6C3}" sibTransId="{190975DE-E1FF-4B8D-A7A7-87A38BE103B4}"/>
    <dgm:cxn modelId="{45DEEAAE-A2AD-4A24-BC46-C13FB39492B5}" type="presOf" srcId="{2AD7EF28-1484-48B4-9B1D-142F35E6DA60}" destId="{5CCC18B2-E9CC-4622-ACE5-46D4612C4112}" srcOrd="0" destOrd="0" presId="urn:microsoft.com/office/officeart/2005/8/layout/chevron1"/>
    <dgm:cxn modelId="{2E97E6C7-D3CA-4B58-B7BB-B003CD8A6496}" srcId="{2AD7EF28-1484-48B4-9B1D-142F35E6DA60}" destId="{29D8BDC7-6229-4D88-B5CA-CC2F275E80EF}" srcOrd="2" destOrd="0" parTransId="{A368E096-FB7F-4967-AD93-127D23C1D2AB}" sibTransId="{646316D3-180C-4F01-8076-AB5773FC2DDD}"/>
    <dgm:cxn modelId="{56147AEA-CB36-4883-B262-42CD7260CEC8}" type="presOf" srcId="{513B1E19-0C91-4AD5-A094-87591B34C7D1}" destId="{2B63780C-06F1-48C9-9E7D-5D9D39B346D0}" srcOrd="0" destOrd="0" presId="urn:microsoft.com/office/officeart/2005/8/layout/chevron1"/>
    <dgm:cxn modelId="{500AE689-80DE-4777-A503-080D3ED6057F}" type="presParOf" srcId="{5CCC18B2-E9CC-4622-ACE5-46D4612C4112}" destId="{EEC94371-04D4-406C-AF9B-A38D1C155DE2}" srcOrd="0" destOrd="0" presId="urn:microsoft.com/office/officeart/2005/8/layout/chevron1"/>
    <dgm:cxn modelId="{7B779777-D9EF-40D5-973A-3769DB4F40ED}" type="presParOf" srcId="{5CCC18B2-E9CC-4622-ACE5-46D4612C4112}" destId="{5C1E6F31-1BA6-4578-BC9C-7FFF52DEA855}" srcOrd="1" destOrd="0" presId="urn:microsoft.com/office/officeart/2005/8/layout/chevron1"/>
    <dgm:cxn modelId="{6A874C6F-A054-4EAE-A566-934754AA57F8}" type="presParOf" srcId="{5CCC18B2-E9CC-4622-ACE5-46D4612C4112}" destId="{A68B0804-8518-477E-87D3-AE89C895C910}" srcOrd="2" destOrd="0" presId="urn:microsoft.com/office/officeart/2005/8/layout/chevron1"/>
    <dgm:cxn modelId="{1EBFAB76-4703-4725-9943-029084D87236}" type="presParOf" srcId="{5CCC18B2-E9CC-4622-ACE5-46D4612C4112}" destId="{B99BF488-5075-44E5-8E1C-8D6E1963325D}" srcOrd="3" destOrd="0" presId="urn:microsoft.com/office/officeart/2005/8/layout/chevron1"/>
    <dgm:cxn modelId="{DC0DB4DE-C231-41E4-B43C-B1C09F0DE177}" type="presParOf" srcId="{5CCC18B2-E9CC-4622-ACE5-46D4612C4112}" destId="{CA8E2F79-440D-4E51-9863-D7EE9034FD64}" srcOrd="4" destOrd="0" presId="urn:microsoft.com/office/officeart/2005/8/layout/chevron1"/>
    <dgm:cxn modelId="{B88C9C10-0759-43AC-A6AE-9F32A144C51A}" type="presParOf" srcId="{5CCC18B2-E9CC-4622-ACE5-46D4612C4112}" destId="{A92D3683-2C83-45FA-AA10-60A780B27A51}" srcOrd="5" destOrd="0" presId="urn:microsoft.com/office/officeart/2005/8/layout/chevron1"/>
    <dgm:cxn modelId="{563C997D-8D8A-484C-90C2-ECA134795C90}" type="presParOf" srcId="{5CCC18B2-E9CC-4622-ACE5-46D4612C4112}" destId="{75B10D19-EF29-4D84-8681-8F9DF12A6EEC}" srcOrd="6" destOrd="0" presId="urn:microsoft.com/office/officeart/2005/8/layout/chevron1"/>
    <dgm:cxn modelId="{9405A369-4072-48EC-81C3-A5EC14328517}" type="presParOf" srcId="{5CCC18B2-E9CC-4622-ACE5-46D4612C4112}" destId="{7A02FF18-D054-4B78-A8E0-F632E8D9C05C}" srcOrd="7" destOrd="0" presId="urn:microsoft.com/office/officeart/2005/8/layout/chevron1"/>
    <dgm:cxn modelId="{0F0569B8-9A98-4920-A330-E0AB63A4B9D0}" type="presParOf" srcId="{5CCC18B2-E9CC-4622-ACE5-46D4612C4112}" destId="{2B63780C-06F1-48C9-9E7D-5D9D39B346D0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94371-04D4-406C-AF9B-A38D1C155DE2}">
      <dsp:nvSpPr>
        <dsp:cNvPr id="0" name=""/>
        <dsp:cNvSpPr/>
      </dsp:nvSpPr>
      <dsp:spPr>
        <a:xfrm>
          <a:off x="2927" y="0"/>
          <a:ext cx="1801629" cy="1076949"/>
        </a:xfrm>
        <a:prstGeom prst="rect">
          <a:avLst/>
        </a:prstGeom>
        <a:solidFill>
          <a:srgbClr val="8585FF"/>
        </a:solidFill>
        <a:ln>
          <a:noFill/>
        </a:ln>
        <a:effectLst>
          <a:softEdge rad="1143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Inflation?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2927" y="0"/>
        <a:ext cx="1801629" cy="1076949"/>
      </dsp:txXfrm>
    </dsp:sp>
    <dsp:sp modelId="{A68B0804-8518-477E-87D3-AE89C895C910}">
      <dsp:nvSpPr>
        <dsp:cNvPr id="0" name=""/>
        <dsp:cNvSpPr/>
      </dsp:nvSpPr>
      <dsp:spPr>
        <a:xfrm flipH="1">
          <a:off x="1381520" y="0"/>
          <a:ext cx="2467531" cy="1076949"/>
        </a:xfrm>
        <a:prstGeom prst="chevron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???</a:t>
          </a:r>
        </a:p>
      </dsp:txBody>
      <dsp:txXfrm>
        <a:off x="1919994" y="0"/>
        <a:ext cx="1390582" cy="1076949"/>
      </dsp:txXfrm>
    </dsp:sp>
    <dsp:sp modelId="{CA8E2F79-440D-4E51-9863-D7EE9034FD64}">
      <dsp:nvSpPr>
        <dsp:cNvPr id="0" name=""/>
        <dsp:cNvSpPr/>
      </dsp:nvSpPr>
      <dsp:spPr>
        <a:xfrm>
          <a:off x="3426015" y="0"/>
          <a:ext cx="3792821" cy="1076949"/>
        </a:xfrm>
        <a:prstGeom prst="rect">
          <a:avLst/>
        </a:prstGeom>
        <a:solidFill>
          <a:srgbClr val="FFC7B3"/>
        </a:solidFill>
        <a:ln>
          <a:noFill/>
        </a:ln>
        <a:effectLst>
          <a:softEdge rad="1143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chemeClr val="tx1"/>
            </a:solidFill>
          </a:endParaRPr>
        </a:p>
      </dsp:txBody>
      <dsp:txXfrm>
        <a:off x="3426015" y="0"/>
        <a:ext cx="3792821" cy="1076949"/>
      </dsp:txXfrm>
    </dsp:sp>
    <dsp:sp modelId="{75B10D19-EF29-4D84-8681-8F9DF12A6EEC}">
      <dsp:nvSpPr>
        <dsp:cNvPr id="0" name=""/>
        <dsp:cNvSpPr/>
      </dsp:nvSpPr>
      <dsp:spPr>
        <a:xfrm>
          <a:off x="6795800" y="0"/>
          <a:ext cx="3104879" cy="1076949"/>
        </a:xfrm>
        <a:prstGeom prst="rect">
          <a:avLst/>
        </a:prstGeom>
        <a:solidFill>
          <a:srgbClr val="B2B2B2"/>
        </a:solidFill>
        <a:ln>
          <a:noFill/>
        </a:ln>
        <a:effectLst>
          <a:softEdge rad="1143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Matter</a:t>
          </a:r>
        </a:p>
      </dsp:txBody>
      <dsp:txXfrm>
        <a:off x="6795800" y="0"/>
        <a:ext cx="3104879" cy="1076949"/>
      </dsp:txXfrm>
    </dsp:sp>
    <dsp:sp modelId="{2B63780C-06F1-48C9-9E7D-5D9D39B346D0}">
      <dsp:nvSpPr>
        <dsp:cNvPr id="0" name=""/>
        <dsp:cNvSpPr/>
      </dsp:nvSpPr>
      <dsp:spPr>
        <a:xfrm>
          <a:off x="9477642" y="0"/>
          <a:ext cx="2355215" cy="1076949"/>
        </a:xfrm>
        <a:prstGeom prst="homePlate">
          <a:avLst/>
        </a:prstGeom>
        <a:solidFill>
          <a:srgbClr val="8585FF"/>
        </a:solidFill>
        <a:ln>
          <a:noFill/>
        </a:ln>
        <a:effectLst>
          <a:softEdge rad="1143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Dark energy</a:t>
          </a:r>
        </a:p>
      </dsp:txBody>
      <dsp:txXfrm>
        <a:off x="9477642" y="0"/>
        <a:ext cx="2085978" cy="1076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1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399F4DF3-DF1D-4F3A-B7CD-56FD8434D6FA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0"/>
            <a:ext cx="5560060" cy="3636706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689B62B3-C264-4BBF-91D2-8ACFB1837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69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222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These models apply to halo formation during the last MD epoch. Can halos form or survive during RD?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Radiation not cluster </a:t>
                </a:r>
                <a:r>
                  <a:rPr lang="en-US" dirty="0">
                    <a:sym typeface="Wingdings" panose="05000000000000000000" pitchFamily="2" charset="2"/>
                  </a:rPr>
                  <a:t> n</a:t>
                </a:r>
                <a:r>
                  <a:rPr lang="en-US" dirty="0"/>
                  <a:t>o net forces during RD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Density contrasts still grow due to leftover particle drift (horizon entry or prev. epoch)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To address question, I modified Gadget-2 simulation code to model an early matter-dominated era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EMDE boosts density variations </a:t>
                </a:r>
                <a:r>
                  <a:rPr lang="en-US" dirty="0">
                    <a:sym typeface="Wingdings" panose="05000000000000000000" pitchFamily="2" charset="2"/>
                  </a:rPr>
                  <a:t> could </a:t>
                </a:r>
                <a:r>
                  <a:rPr lang="en-US" dirty="0"/>
                  <a:t>induce collapse of overdense regions before MD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Idea: mass of simulation particles function of time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Technical implementation: scale time integrand for particle kicks instead – better behavior with discrete time 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Simulation of collapse during RD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Density (rel. DM mean) vs comoving radius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Colors correspond b/w DM &amp; rad.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Collapsed but not bound (BGR): still much denser than mean, but no real cusp like a halo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Red: local </a:t>
                </a:r>
                <a:r>
                  <a:rPr lang="en-US" b="0" i="0">
                    <a:latin typeface="Cambria Math" panose="02040503050406030204" pitchFamily="18" charset="0"/>
                  </a:rPr>
                  <a:t>𝜌_𝐷𝑀&gt;𝜌_𝑟𝑎𝑑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bound</a:t>
                </a:r>
                <a:r>
                  <a:rPr lang="en-US" baseline="0" dirty="0">
                    <a:sym typeface="Wingdings" panose="05000000000000000000" pitchFamily="2" charset="2"/>
                  </a:rPr>
                  <a:t> halo (black) still long before global MD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aseline="0" dirty="0">
                    <a:sym typeface="Wingdings" panose="05000000000000000000" pitchFamily="2" charset="2"/>
                  </a:rPr>
                  <a:t>Halos forming during RD would be extremely dense, so their abundance can be strongly constrained by observations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02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My models predict initial density profiles of microhalos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In isolation, </a:t>
                </a:r>
                <a:r>
                  <a:rPr lang="en-US" b="0" i="0">
                    <a:latin typeface="Cambria Math" panose="02040503050406030204" pitchFamily="18" charset="0"/>
                  </a:rPr>
                  <a:t>𝜌(𝑟)</a:t>
                </a:r>
                <a:r>
                  <a:rPr lang="en-US" dirty="0"/>
                  <a:t> static </a:t>
                </a:r>
                <a:r>
                  <a:rPr lang="en-US" dirty="0">
                    <a:sym typeface="Wingdings" panose="05000000000000000000" pitchFamily="2" charset="2"/>
                  </a:rPr>
                  <a:t> remain accurate today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However, mergers produce evolution in </a:t>
                </a:r>
                <a:r>
                  <a:rPr lang="en-US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𝜌(𝑟)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Several phenomena to consider.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MH-MH mergers: plan to study in more detail, but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Approx. treatment: sum of squared asymptotic </a:t>
                </a:r>
                <a:r>
                  <a:rPr lang="en-US" dirty="0" err="1"/>
                  <a:t>coefs</a:t>
                </a:r>
                <a:r>
                  <a:rPr lang="en-US" dirty="0"/>
                  <a:t> conserved in mergers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Sim results approx. consistent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Makes sense conceptually: </a:t>
                </a:r>
                <a:r>
                  <a:rPr lang="en-US" b="0" i="0">
                    <a:latin typeface="Cambria Math" panose="02040503050406030204" pitchFamily="18" charset="0"/>
                  </a:rPr>
                  <a:t>𝐴^2~𝜌𝑀</a:t>
                </a:r>
                <a:r>
                  <a:rPr lang="en-US" dirty="0"/>
                  <a:t>, </a:t>
                </a:r>
                <a:r>
                  <a:rPr lang="en-US" b="0" i="0">
                    <a:latin typeface="Cambria Math" panose="02040503050406030204" pitchFamily="18" charset="0"/>
                  </a:rPr>
                  <a:t>𝜌</a:t>
                </a:r>
                <a:r>
                  <a:rPr lang="en-US" dirty="0"/>
                  <a:t> preserved and M additive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𝐴^2</a:t>
                </a:r>
                <a:r>
                  <a:rPr lang="en-US" dirty="0"/>
                  <a:t> additive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MH accrete onto larger halos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Subhalo evolution due to tidal forces and encounters w/ other objects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46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44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Model of SH tidal evolution = function of host-SH system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2 SH params, 2 host, 2 orbit, time = 7 total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Readily reduce to 4 params, but…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Model dev. greatly assisted by picking the right reduction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dirty="0"/>
                  <a:t>Energy injection into SH particles, rel. to </a:t>
                </a:r>
                <a:r>
                  <a:rPr lang="en-US" b="0" i="0">
                    <a:latin typeface="Cambria Math" panose="02040503050406030204" pitchFamily="18" charset="0"/>
                  </a:rPr>
                  <a:t>𝐸_𝑏</a:t>
                </a:r>
                <a:r>
                  <a:rPr lang="en-US" dirty="0"/>
                  <a:t>, per orbit, analytically computed using impulse approx.</a:t>
                </a:r>
              </a:p>
              <a:p>
                <a:pPr marL="685800" lvl="1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Fig: improvement relative to naïve param.</a:t>
                </a:r>
              </a:p>
              <a:p>
                <a:pPr marL="685800" lvl="1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y axis is tidal evolution param (see shortly) </a:t>
                </a:r>
              </a:p>
              <a:p>
                <a:pPr marL="685800" lvl="1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Clever param. eliminates residual dependence on orbit shape (colors) </a:t>
                </a:r>
                <a:r>
                  <a:rPr lang="en-US" dirty="0">
                    <a:sym typeface="Wingdings" panose="05000000000000000000" pitchFamily="2" charset="2"/>
                  </a:rPr>
                  <a:t> clean relationship</a:t>
                </a:r>
              </a:p>
              <a:p>
                <a:pPr marL="228600" lvl="0" indent="-228600">
                  <a:buFont typeface="+mj-lt"/>
                  <a:buAutoNum type="arabicPeriod"/>
                </a:pPr>
                <a:r>
                  <a:rPr lang="en-US" dirty="0">
                    <a:sym typeface="Wingdings" panose="05000000000000000000" pitchFamily="2" charset="2"/>
                  </a:rPr>
                  <a:t>Ratio between orbital radius and host scale radius</a:t>
                </a:r>
              </a:p>
              <a:p>
                <a:pPr marL="685800" lvl="1" indent="-22860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Sets proportion between stretching &amp; compressive tidal forces</a:t>
                </a:r>
              </a:p>
              <a:p>
                <a:pPr marL="685800" lvl="1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NFW host: only compressive tangential</a:t>
                </a:r>
                <a:r>
                  <a:rPr lang="en-US" baseline="0" dirty="0"/>
                  <a:t> forces</a:t>
                </a:r>
                <a:r>
                  <a:rPr lang="en-US" dirty="0"/>
                  <a:t> if </a:t>
                </a:r>
                <a:r>
                  <a:rPr lang="en-US" b="0" i="0">
                    <a:latin typeface="Cambria Math" panose="02040503050406030204" pitchFamily="18" charset="0"/>
                  </a:rPr>
                  <a:t>𝑅≪𝑅_𝑠</a:t>
                </a:r>
                <a:r>
                  <a:rPr lang="en-US" dirty="0"/>
                  <a:t>, stretching radial forces if </a:t>
                </a:r>
                <a:r>
                  <a:rPr lang="en-US" b="0" i="0">
                    <a:latin typeface="Cambria Math" panose="02040503050406030204" pitchFamily="18" charset="0"/>
                  </a:rPr>
                  <a:t>𝑅&gt;𝑅_𝑠</a:t>
                </a:r>
                <a:endParaRPr lang="en-US" dirty="0"/>
              </a:p>
              <a:p>
                <a:pPr marL="228600" lvl="0" indent="-228600">
                  <a:buFont typeface="+mj-lt"/>
                  <a:buAutoNum type="arabicPeriod"/>
                </a:pPr>
                <a:r>
                  <a:rPr lang="en-US" dirty="0"/>
                  <a:t>Orbit shape parameter (still need despite fig.)</a:t>
                </a:r>
              </a:p>
              <a:p>
                <a:pPr marL="685800" lvl="1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Idea: orbit shape ~ timescale for </a:t>
                </a:r>
                <a:r>
                  <a:rPr lang="en-US" b="0" i="0">
                    <a:latin typeface="Cambria Math" panose="02040503050406030204" pitchFamily="18" charset="0"/>
                  </a:rPr>
                  <a:t>Δ𝐹</a:t>
                </a:r>
                <a:endParaRPr lang="en-US" dirty="0"/>
              </a:p>
              <a:p>
                <a:pPr marL="1143000" lvl="2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circ.=long, rad.=short</a:t>
                </a:r>
              </a:p>
              <a:p>
                <a:pPr marL="685800" lvl="1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Within subhalo, </a:t>
                </a:r>
                <a:r>
                  <a:rPr lang="en-US" b="0" i="0">
                    <a:latin typeface="Cambria Math" panose="02040503050406030204" pitchFamily="18" charset="0"/>
                  </a:rPr>
                  <a:t>Δ𝐸</a:t>
                </a:r>
                <a:r>
                  <a:rPr lang="en-US" dirty="0"/>
                  <a:t> only where tidal</a:t>
                </a:r>
                <a:r>
                  <a:rPr lang="en-US" baseline="0" dirty="0"/>
                  <a:t> </a:t>
                </a:r>
                <a:r>
                  <a:rPr lang="en-US" dirty="0"/>
                  <a:t>timescale </a:t>
                </a:r>
                <a:r>
                  <a:rPr lang="en-US" b="0" i="0">
                    <a:latin typeface="Cambria Math" panose="02040503050406030204" pitchFamily="18" charset="0"/>
                  </a:rPr>
                  <a:t>&lt;</a:t>
                </a:r>
                <a:r>
                  <a:rPr lang="en-US" dirty="0"/>
                  <a:t> internal </a:t>
                </a:r>
                <a:r>
                  <a:rPr lang="en-US" b="0" i="0">
                    <a:latin typeface="Cambria Math" panose="02040503050406030204" pitchFamily="18" charset="0"/>
                  </a:rPr>
                  <a:t>𝑡_𝑑𝑦𝑛</a:t>
                </a:r>
                <a:endParaRPr lang="en-US" dirty="0"/>
              </a:p>
              <a:p>
                <a:pPr marL="1143000" lvl="2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Small </a:t>
                </a:r>
                <a:r>
                  <a:rPr lang="en-US" b="0" i="0">
                    <a:latin typeface="Cambria Math" panose="02040503050406030204" pitchFamily="18" charset="0"/>
                  </a:rPr>
                  <a:t>𝑟</a:t>
                </a:r>
                <a:r>
                  <a:rPr lang="en-US" dirty="0"/>
                  <a:t> denser </a:t>
                </a:r>
                <a:r>
                  <a:rPr lang="en-US" dirty="0">
                    <a:sym typeface="Wingdings" panose="05000000000000000000" pitchFamily="2" charset="2"/>
                  </a:rPr>
                  <a:t> shorter </a:t>
                </a:r>
                <a:r>
                  <a:rPr lang="en-US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𝑡_𝑑𝑦𝑛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adiabatically shielded</a:t>
                </a:r>
              </a:p>
              <a:p>
                <a:pPr marL="685800" lvl="1" indent="-22860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Thus, orbit shape  radial distribution of tidal heating, </a:t>
                </a:r>
                <a:r>
                  <a:rPr lang="en-US" b="0" i="0">
                    <a:latin typeface="Cambria Math" panose="02040503050406030204" pitchFamily="18" charset="0"/>
                  </a:rPr>
                  <a:t>𝑟_𝑎/𝑟_𝑡</a:t>
                </a:r>
                <a:r>
                  <a:rPr lang="en-US" dirty="0"/>
                  <a:t> quantifies</a:t>
                </a:r>
              </a:p>
              <a:p>
                <a:pPr marL="685800" lvl="1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Controls evolution of shape of SH density profile</a:t>
                </a:r>
              </a:p>
              <a:p>
                <a:pPr marL="228600" lvl="0" indent="-228600">
                  <a:buFont typeface="+mj-lt"/>
                  <a:buAutoNum type="arabicPeriod"/>
                </a:pPr>
                <a:r>
                  <a:rPr lang="en-US" dirty="0"/>
                  <a:t>Time </a:t>
                </a:r>
                <a:r>
                  <a:rPr lang="en-US" dirty="0">
                    <a:sym typeface="Wingdings" panose="05000000000000000000" pitchFamily="2" charset="2"/>
                  </a:rPr>
                  <a:t> n</a:t>
                </a:r>
                <a:r>
                  <a:rPr lang="en-US" dirty="0"/>
                  <a:t>umber of orbits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06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Now the model using this parametrization…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Focus on DM </a:t>
                </a:r>
                <a:r>
                  <a:rPr lang="en-US" dirty="0" err="1"/>
                  <a:t>annih</a:t>
                </a:r>
                <a:r>
                  <a:rPr lang="en-US" dirty="0"/>
                  <a:t>. </a:t>
                </a:r>
                <a:r>
                  <a:rPr lang="en-US" b="0" i="0">
                    <a:latin typeface="Cambria Math" panose="02040503050406030204" pitchFamily="18" charset="0"/>
                  </a:rPr>
                  <a:t>∝</a:t>
                </a:r>
                <a:r>
                  <a:rPr lang="en-US" dirty="0"/>
                  <a:t> J-factor</a:t>
                </a:r>
                <a:endParaRPr lang="en-US" baseline="0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Story similar for other SH properties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Main evolution </a:t>
                </a:r>
                <a:r>
                  <a:rPr lang="en-US" baseline="0" dirty="0" err="1"/>
                  <a:t>eqn</a:t>
                </a:r>
                <a:r>
                  <a:rPr lang="en-US" baseline="0" dirty="0"/>
                  <a:t>: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Frac. change/orbit = -b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×</a:t>
                </a:r>
                <a:r>
                  <a:rPr lang="en-US" baseline="0" dirty="0"/>
                  <a:t> addl. fac.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𝑛^(−𝑐)</a:t>
                </a:r>
                <a:endParaRPr lang="en-US" baseline="0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n = num. SH orbits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Evolution reflected in fig.</a:t>
                </a:r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Solid=sim, dash=fit – diff b/w circ/rad</a:t>
                </a:r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Ignoring transient behavior</a:t>
                </a:r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Inset: deriv., precisely obeys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𝑛^(−𝑐)</a:t>
                </a:r>
                <a:r>
                  <a:rPr lang="en-US" baseline="0" dirty="0"/>
                  <a:t> behavior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b ~ decay rate, </a:t>
                </a:r>
                <a:r>
                  <a:rPr lang="en-US" baseline="0" dirty="0" err="1"/>
                  <a:t>sens.</a:t>
                </a:r>
                <a:r>
                  <a:rPr lang="en-US" baseline="0" dirty="0"/>
                  <a:t> to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Δ𝐸</a:t>
                </a:r>
                <a:r>
                  <a:rPr lang="en-US" baseline="0" dirty="0"/>
                  <a:t> &amp; tidal direction params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b="0" i="0" baseline="0">
                    <a:latin typeface="Cambria Math" panose="02040503050406030204" pitchFamily="18" charset="0"/>
                  </a:rPr>
                  <a:t>𝑛^(−𝑐)</a:t>
                </a:r>
                <a:r>
                  <a:rPr lang="en-US" baseline="0" dirty="0"/>
                  <a:t> ~ change in density profile shape</a:t>
                </a:r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Depends on orbit shape param as discussed</a:t>
                </a:r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Idea: circ. </a:t>
                </a:r>
                <a:r>
                  <a:rPr lang="en-US" baseline="0" dirty="0">
                    <a:sym typeface="Wingdings" panose="05000000000000000000" pitchFamily="2" charset="2"/>
                  </a:rPr>
                  <a:t> tidal efficiency drops as outskirts stripped w/o interior</a:t>
                </a:r>
                <a:endParaRPr lang="en-US" baseline="0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Fix J trajectory w/ overall scale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Tidal compression or stretching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Controlled by direction and strength of tidal forces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60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45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Models establish connection b/w MH pop &amp; P(k)</a:t>
                </a:r>
              </a:p>
              <a:p>
                <a:endParaRPr lang="en-US" dirty="0"/>
              </a:p>
              <a:p>
                <a:r>
                  <a:rPr lang="en-US" dirty="0"/>
                  <a:t>Now consider two applications—first=breaking degeneracy b/w DM &amp; early universe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Early matter domination broadens range of thermal-relic DM candidates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Specifically, decaying EM sources radiation that dilutes DM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 smaller </a:t>
                </a:r>
                <a:r>
                  <a:rPr lang="en-US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⟨</a:t>
                </a:r>
                <a:r>
                  <a:rPr lang="en-US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𝜎𝑣⟩</a:t>
                </a:r>
                <a:r>
                  <a:rPr lang="en-US" dirty="0"/>
                  <a:t> needed for correct abundance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Fig. shows example (specific </a:t>
                </a:r>
                <a:r>
                  <a:rPr lang="en-US" b="0" i="0">
                    <a:latin typeface="Cambria Math" panose="02040503050406030204" pitchFamily="18" charset="0"/>
                  </a:rPr>
                  <a:t>𝑇_𝑅𝐻</a:t>
                </a:r>
                <a:r>
                  <a:rPr lang="en-US" dirty="0"/>
                  <a:t> &amp; </a:t>
                </a:r>
                <a:r>
                  <a:rPr lang="en-US" b="0" i="0">
                    <a:latin typeface="Cambria Math" panose="02040503050406030204" pitchFamily="18" charset="0"/>
                  </a:rPr>
                  <a:t>𝑘_𝑐𝑢𝑡/𝑘_𝑅𝐻</a:t>
                </a:r>
                <a:r>
                  <a:rPr lang="en-US" dirty="0"/>
                  <a:t>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White allowed instead of just blue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Problem for existing indirect-detection bounds (black—Fermi) that search for annihilation signals in DM-rich systems</a:t>
                </a:r>
              </a:p>
              <a:p>
                <a:pPr marL="0" lv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lvl="0" indent="0">
                  <a:buFont typeface="Arial" panose="020B0604020202020204" pitchFamily="34" charset="0"/>
                  <a:buNone/>
                </a:pPr>
                <a:r>
                  <a:rPr lang="en-US" dirty="0"/>
                  <a:t>Fortunately, EMDE also boosts </a:t>
                </a:r>
                <a:r>
                  <a:rPr lang="en-US" b="0" i="0">
                    <a:latin typeface="Cambria Math" panose="02040503050406030204" pitchFamily="18" charset="0"/>
                  </a:rPr>
                  <a:t>𝛿</a:t>
                </a:r>
                <a:endParaRPr lang="en-US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Early-forming, highly dense MHs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Improved indirect-detection bounds (green—my work)</a:t>
                </a:r>
              </a:p>
              <a:p>
                <a:pPr marL="0" lv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lvl="0" indent="0">
                  <a:buFont typeface="Arial" panose="020B0604020202020204" pitchFamily="34" charset="0"/>
                  <a:buNone/>
                </a:pPr>
                <a:r>
                  <a:rPr lang="en-US" dirty="0"/>
                  <a:t>Also, potential to detect signature of EMDE by looking at galactic systems (like </a:t>
                </a:r>
                <a:r>
                  <a:rPr lang="en-US" dirty="0" err="1"/>
                  <a:t>dSphs</a:t>
                </a:r>
                <a:r>
                  <a:rPr lang="en-US" dirty="0"/>
                  <a:t>)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MH suppressed by tidal forces &amp; encounters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Supp. greater near center </a:t>
                </a:r>
                <a:r>
                  <a:rPr lang="en-US" dirty="0">
                    <a:sym typeface="Wingdings" panose="05000000000000000000" pitchFamily="2" charset="2"/>
                  </a:rPr>
                  <a:t> characteristic morphology, depends on details of EMDE &amp; DM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Fig: gamma-ray flux per solid angle, function of angle from center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Black = same as DM decay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33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Models establish connection b/w MH pop &amp; P(k)</a:t>
                </a:r>
              </a:p>
              <a:p>
                <a:endParaRPr lang="en-US" dirty="0"/>
              </a:p>
              <a:p>
                <a:r>
                  <a:rPr lang="en-US" dirty="0"/>
                  <a:t>Now consider two applications—first=breaking degeneracy b/w DM &amp; early universe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Early matter domination broadens range of thermal-relic DM candidates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Specifically, decaying EM sources radiation that dilutes DM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 smaller </a:t>
                </a:r>
                <a:r>
                  <a:rPr lang="en-US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⟨</a:t>
                </a:r>
                <a:r>
                  <a:rPr lang="en-US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𝜎𝑣⟩</a:t>
                </a:r>
                <a:r>
                  <a:rPr lang="en-US" dirty="0"/>
                  <a:t> needed for correct abundance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Fig. shows example (specific </a:t>
                </a:r>
                <a:r>
                  <a:rPr lang="en-US" b="0" i="0">
                    <a:latin typeface="Cambria Math" panose="02040503050406030204" pitchFamily="18" charset="0"/>
                  </a:rPr>
                  <a:t>𝑇_𝑅𝐻</a:t>
                </a:r>
                <a:r>
                  <a:rPr lang="en-US" dirty="0"/>
                  <a:t> &amp; </a:t>
                </a:r>
                <a:r>
                  <a:rPr lang="en-US" b="0" i="0">
                    <a:latin typeface="Cambria Math" panose="02040503050406030204" pitchFamily="18" charset="0"/>
                  </a:rPr>
                  <a:t>𝑘_𝑐𝑢𝑡/𝑘_𝑅𝐻</a:t>
                </a:r>
                <a:r>
                  <a:rPr lang="en-US" dirty="0"/>
                  <a:t>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White allowed instead of just blue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Problem for existing indirect-detection bounds (black—Fermi) that search for annihilation signals in DM-rich systems</a:t>
                </a:r>
              </a:p>
              <a:p>
                <a:pPr marL="0" lv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lvl="0" indent="0">
                  <a:buFont typeface="Arial" panose="020B0604020202020204" pitchFamily="34" charset="0"/>
                  <a:buNone/>
                </a:pPr>
                <a:r>
                  <a:rPr lang="en-US" dirty="0"/>
                  <a:t>Fortunately, EMDE also boosts </a:t>
                </a:r>
                <a:r>
                  <a:rPr lang="en-US" b="0" i="0">
                    <a:latin typeface="Cambria Math" panose="02040503050406030204" pitchFamily="18" charset="0"/>
                  </a:rPr>
                  <a:t>𝛿</a:t>
                </a:r>
                <a:endParaRPr lang="en-US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Early-forming, highly dense MHs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Improved indirect-detection bounds (green—my work)</a:t>
                </a:r>
              </a:p>
              <a:p>
                <a:pPr marL="0" lv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lvl="0" indent="0">
                  <a:buFont typeface="Arial" panose="020B0604020202020204" pitchFamily="34" charset="0"/>
                  <a:buNone/>
                </a:pPr>
                <a:r>
                  <a:rPr lang="en-US" dirty="0"/>
                  <a:t>Also, potential to detect signature of EMDE by looking at galactic systems (like </a:t>
                </a:r>
                <a:r>
                  <a:rPr lang="en-US" dirty="0" err="1"/>
                  <a:t>dSphs</a:t>
                </a:r>
                <a:r>
                  <a:rPr lang="en-US" dirty="0"/>
                  <a:t>)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MH suppressed by tidal forces &amp; encounters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Supp. greater near center </a:t>
                </a:r>
                <a:r>
                  <a:rPr lang="en-US" dirty="0">
                    <a:sym typeface="Wingdings" panose="05000000000000000000" pitchFamily="2" charset="2"/>
                  </a:rPr>
                  <a:t> characteristic morphology, depends on details of EMDE &amp; DM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Fig: gamma-ray flux per solid angle, function of angle from center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Black = same as DM decay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73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7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47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Major outstanding questions in cosmology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What drove inflation, the process that solves horizon/flatness and seeds density variations?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What happened after inflation?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Evidence for radiation domination only extends as far as 0.1s (Neff ~ </a:t>
                </a:r>
                <a:r>
                  <a:rPr lang="en-US" b="0" i="0">
                    <a:latin typeface="Cambria Math" panose="02040503050406030204" pitchFamily="18" charset="0"/>
                  </a:rPr>
                  <a:t>𝜈</a:t>
                </a:r>
                <a:r>
                  <a:rPr lang="en-US" dirty="0"/>
                  <a:t> decoupling).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EMDE well motivated</a:t>
                </a:r>
                <a:r>
                  <a:rPr lang="en-US" baseline="0" dirty="0"/>
                  <a:t> (any heavy relic – string moduli, hidden sector mediator, inflaton)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What is dark matter?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endParaRPr lang="en-US" baseline="0" dirty="0"/>
              </a:p>
              <a:p>
                <a:pPr marL="0" lvl="0" indent="0">
                  <a:buFont typeface="Arial" panose="020B0604020202020204" pitchFamily="34" charset="0"/>
                  <a:buNone/>
                </a:pPr>
                <a:r>
                  <a:rPr lang="en-US" baseline="0" dirty="0"/>
                  <a:t>Clues are imprinted in DM density variations, i.e., matter power spectrum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Different inflationary models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Different thermal histories, e.g., EMDE boosts small-scale variations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Different DM candidates, e.g., WDM vs CDM, Poisson noise (axions and PBH)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84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Second model – greater density profile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Easier to think about enclosed mass profile </a:t>
                </a:r>
                <a:r>
                  <a:rPr lang="en-US" b="0" i="0">
                    <a:latin typeface="Cambria Math" panose="02040503050406030204" pitchFamily="18" charset="0"/>
                  </a:rPr>
                  <a:t>𝑀(𝑟)</a:t>
                </a: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Relate to fractional enclosed mass excess profile </a:t>
                </a:r>
                <a:r>
                  <a:rPr lang="en-US" b="0" i="0">
                    <a:latin typeface="Cambria Math" panose="02040503050406030204" pitchFamily="18" charset="0"/>
                  </a:rPr>
                  <a:t>Δ(𝑞)</a:t>
                </a: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Simple way to do this: spherical infall model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Won’t go into detail b/c been done before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Basic idea: density excess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mass shell breaks away from Hubble flow, freeze shell at fixed fraction of apocenter (turnaround) radius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Gives expression for M, r </a:t>
                </a:r>
                <a:r>
                  <a:rPr lang="en-US" dirty="0">
                    <a:sym typeface="Wingdings" panose="05000000000000000000" pitchFamily="2" charset="2"/>
                  </a:rPr>
                  <a:t> M(r) [</a:t>
                </a:r>
                <a:r>
                  <a:rPr lang="en-US" dirty="0" err="1">
                    <a:sym typeface="Wingdings" panose="05000000000000000000" pitchFamily="2" charset="2"/>
                  </a:rPr>
                  <a:t>eqns</a:t>
                </a:r>
                <a:r>
                  <a:rPr lang="en-US" dirty="0">
                    <a:sym typeface="Wingdings" panose="05000000000000000000" pitchFamily="2" charset="2"/>
                  </a:rPr>
                  <a:t> + possible refinements]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Only valid for late accretion </a:t>
                </a:r>
                <a:r>
                  <a:rPr lang="en-US" dirty="0" err="1"/>
                  <a:t>corresp</a:t>
                </a:r>
                <a:r>
                  <a:rPr lang="en-US" dirty="0"/>
                  <a:t>. large radii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Frozen radius orbital average, only static if enclosed mass not changing significantly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Slow accretion </a:t>
                </a:r>
                <a:r>
                  <a:rPr lang="en-US" dirty="0">
                    <a:sym typeface="Wingdings" panose="05000000000000000000" pitchFamily="2" charset="2"/>
                  </a:rPr>
                  <a:t> e</a:t>
                </a:r>
                <a:r>
                  <a:rPr lang="en-US" dirty="0"/>
                  <a:t>ach new mass shell only contributes significantly to outskirts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Again, only a single fitting parameter (</a:t>
                </a:r>
                <a:r>
                  <a:rPr lang="en-US" b="0" i="0">
                    <a:latin typeface="Cambria Math" panose="02040503050406030204" pitchFamily="18" charset="0"/>
                  </a:rPr>
                  <a:t>∝</a:t>
                </a:r>
                <a:r>
                  <a:rPr lang="en-US" dirty="0"/>
                  <a:t>) per quantity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84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Second model – greater density profile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Easier to think about enclosed mass profile </a:t>
                </a:r>
                <a:r>
                  <a:rPr lang="en-US" b="0" i="0">
                    <a:latin typeface="Cambria Math" panose="02040503050406030204" pitchFamily="18" charset="0"/>
                  </a:rPr>
                  <a:t>𝑀(𝑟)</a:t>
                </a: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Relate to fractional enclosed mass excess profile </a:t>
                </a:r>
                <a:r>
                  <a:rPr lang="en-US" b="0" i="0">
                    <a:latin typeface="Cambria Math" panose="02040503050406030204" pitchFamily="18" charset="0"/>
                  </a:rPr>
                  <a:t>Δ(𝑞)</a:t>
                </a: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Simple way to do this: spherical infall model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Won’t go into detail b/c been done before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Basic idea: density excess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mass shell breaks away from Hubble flow, freeze shell at fixed fraction of apocenter (turnaround) radius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Gives expression for M, r </a:t>
                </a:r>
                <a:r>
                  <a:rPr lang="en-US" dirty="0">
                    <a:sym typeface="Wingdings" panose="05000000000000000000" pitchFamily="2" charset="2"/>
                  </a:rPr>
                  <a:t> M(r) [</a:t>
                </a:r>
                <a:r>
                  <a:rPr lang="en-US" dirty="0" err="1">
                    <a:sym typeface="Wingdings" panose="05000000000000000000" pitchFamily="2" charset="2"/>
                  </a:rPr>
                  <a:t>eqns</a:t>
                </a:r>
                <a:r>
                  <a:rPr lang="en-US" dirty="0">
                    <a:sym typeface="Wingdings" panose="05000000000000000000" pitchFamily="2" charset="2"/>
                  </a:rPr>
                  <a:t> + possible refinements]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Only valid for late accretion </a:t>
                </a:r>
                <a:r>
                  <a:rPr lang="en-US" dirty="0" err="1"/>
                  <a:t>corresp</a:t>
                </a:r>
                <a:r>
                  <a:rPr lang="en-US" dirty="0"/>
                  <a:t>. large radii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Frozen radius orbital average, only static if enclosed mass not changing significantly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Slow accretion </a:t>
                </a:r>
                <a:r>
                  <a:rPr lang="en-US" dirty="0">
                    <a:sym typeface="Wingdings" panose="05000000000000000000" pitchFamily="2" charset="2"/>
                  </a:rPr>
                  <a:t> e</a:t>
                </a:r>
                <a:r>
                  <a:rPr lang="en-US" dirty="0"/>
                  <a:t>ach new mass shell only contributes significantly to outskirts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Again, only a single fitting parameter (</a:t>
                </a:r>
                <a:r>
                  <a:rPr lang="en-US" b="0" i="0">
                    <a:latin typeface="Cambria Math" panose="02040503050406030204" pitchFamily="18" charset="0"/>
                  </a:rPr>
                  <a:t>∝</a:t>
                </a:r>
                <a:r>
                  <a:rPr lang="en-US" dirty="0"/>
                  <a:t>) per quantity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62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75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Major outstanding questions in cosmology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What drove inflation, the process that solves horizon/flatness and seeds density variations?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What happened after inflation?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Evidence for radiation domination only extends as far as 0.1s (Neff ~ </a:t>
                </a:r>
                <a:r>
                  <a:rPr lang="en-US" b="0" i="0">
                    <a:latin typeface="Cambria Math" panose="02040503050406030204" pitchFamily="18" charset="0"/>
                  </a:rPr>
                  <a:t>𝜈</a:t>
                </a:r>
                <a:r>
                  <a:rPr lang="en-US" dirty="0"/>
                  <a:t> decoupling).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EMDE well motivated</a:t>
                </a:r>
                <a:r>
                  <a:rPr lang="en-US" baseline="0" dirty="0"/>
                  <a:t> (any heavy relic – string moduli, hidden sector mediator, inflaton)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What is dark matter?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endParaRPr lang="en-US" baseline="0" dirty="0"/>
              </a:p>
              <a:p>
                <a:pPr marL="0" lvl="0" indent="0">
                  <a:buFont typeface="Arial" panose="020B0604020202020204" pitchFamily="34" charset="0"/>
                  <a:buNone/>
                </a:pPr>
                <a:r>
                  <a:rPr lang="en-US" baseline="0" dirty="0"/>
                  <a:t>Clues are imprinted in DM density variations, i.e., matter power spectrum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Different inflationary models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Different thermal histories, e.g., EMDE boosts small-scale variations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Different DM candidates, e.g., WDM vs CDM, Poisson noise (axions and PBH)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52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Subkiloparsec scales inaccessible to CMB, baryonic structure</a:t>
                </a:r>
              </a:p>
              <a:p>
                <a:endParaRPr lang="en-US" dirty="0"/>
              </a:p>
              <a:p>
                <a:r>
                  <a:rPr lang="en-US" dirty="0"/>
                  <a:t>My research: use the first &amp; smallest DM halos—microhalos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Idea: connect microhalo population today to linear-theory matter power spectrum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Difficulty: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Nonperturbative dynamics (unlike CMB &amp; Ly</a:t>
                </a:r>
                <a:r>
                  <a:rPr lang="en-US" b="0" i="0">
                    <a:latin typeface="Cambria Math" panose="02040503050406030204" pitchFamily="18" charset="0"/>
                  </a:rPr>
                  <a:t>𝛼</a:t>
                </a:r>
                <a:r>
                  <a:rPr lang="en-US" dirty="0"/>
                  <a:t>) </a:t>
                </a:r>
                <a:r>
                  <a:rPr lang="en-US" dirty="0">
                    <a:sym typeface="Wingdings" panose="05000000000000000000" pitchFamily="2" charset="2"/>
                  </a:rPr>
                  <a:t> need simulations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Cannot simulate in context to the present day—too small &amp; dense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My answer: use simulations + analytic arguments to develop semianalytic models of microhalo formation and evolution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01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Why not use Press-Schechter + c-M?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We want substructure—most microhalos today will be subhalos of larger halos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Variety of shapes for P(k)—want a model that works for arbitrary P(k)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Density profile not universal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Hierarchical assembly </a:t>
                </a:r>
                <a:r>
                  <a:rPr lang="en-US" dirty="0">
                    <a:sym typeface="Wingdings" panose="05000000000000000000" pitchFamily="2" charset="2"/>
                  </a:rPr>
                  <a:t> classic NFW/Einasto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First halos: direct collapse  </a:t>
                </a:r>
                <a:r>
                  <a:rPr lang="en-US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𝜌∝𝑟^(−3/2)</a:t>
                </a:r>
                <a:r>
                  <a:rPr lang="en-US" dirty="0"/>
                  <a:t> at small radii –</a:t>
                </a:r>
                <a:r>
                  <a:rPr lang="en-US" baseline="0" dirty="0"/>
                  <a:t> I found (picture) &amp; others in the context of WDM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Aside: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𝜌∝𝑟^(−9/4)</a:t>
                </a:r>
                <a:r>
                  <a:rPr lang="en-US" dirty="0"/>
                  <a:t> assumed</a:t>
                </a:r>
                <a:r>
                  <a:rPr lang="en-US" baseline="0" dirty="0"/>
                  <a:t> in many previous works using the smallest halos to probe small-scale power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I found it does not arise from Gaussian density field, only overdense regions without surrounding underdense space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25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86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First halos: two characteristics [plot: density profile during formation – green collapse, yellow stable]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i="0">
                    <a:latin typeface="Cambria Math" panose="02040503050406030204" pitchFamily="18" charset="0"/>
                  </a:rPr>
                  <a:t>𝜌∝𝑟^(−3/2)</a:t>
                </a:r>
                <a:r>
                  <a:rPr lang="en-US" dirty="0"/>
                  <a:t> inner asymptote est. within one dynamical time interval after collapse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As halo grows, slowing of accretion </a:t>
                </a:r>
                <a:r>
                  <a:rPr lang="en-US" dirty="0">
                    <a:sym typeface="Wingdings" panose="05000000000000000000" pitchFamily="2" charset="2"/>
                  </a:rPr>
                  <a:t> steeper outer profile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07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Dichotomy between small + large radii suggests how to model the peak-halo connection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Inner </a:t>
                </a:r>
                <a:r>
                  <a:rPr lang="en-US" b="0" i="0">
                    <a:latin typeface="Cambria Math" panose="02040503050406030204" pitchFamily="18" charset="0"/>
                  </a:rPr>
                  <a:t>𝜌∝𝑟^(−3/2)</a:t>
                </a:r>
                <a:r>
                  <a:rPr lang="en-US" dirty="0"/>
                  <a:t> asymptote set near formation time </a:t>
                </a:r>
                <a:r>
                  <a:rPr lang="en-US" dirty="0">
                    <a:sym typeface="Wingdings" panose="05000000000000000000" pitchFamily="2" charset="2"/>
                  </a:rPr>
                  <a:t> only sensitive to immediate neighborhood</a:t>
                </a:r>
                <a:r>
                  <a:rPr lang="en-US" baseline="0" dirty="0">
                    <a:sym typeface="Wingdings" panose="05000000000000000000" pitchFamily="2" charset="2"/>
                  </a:rPr>
                  <a:t> of density peak [height and curvature]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aseline="0" dirty="0">
                    <a:sym typeface="Wingdings" panose="05000000000000000000" pitchFamily="2" charset="2"/>
                  </a:rPr>
                  <a:t>Greater density profile sensitive to broader peak density profile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aseline="0" dirty="0">
                    <a:sym typeface="Wingdings" panose="05000000000000000000" pitchFamily="2" charset="2"/>
                  </a:rPr>
                  <a:t>Use two models – one for each regime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27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First model – inner asymptote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Simple scaling argument works well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Idea: peak height </a:t>
                </a:r>
                <a:r>
                  <a:rPr lang="en-US" dirty="0">
                    <a:sym typeface="Wingdings" panose="05000000000000000000" pitchFamily="2" charset="2"/>
                  </a:rPr>
                  <a:t> formation time, peak curvature  characteristic scale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Want asymptotic coef. A ~ dens. len.</a:t>
                </a:r>
                <a:r>
                  <a:rPr lang="en-US" baseline="30000" dirty="0">
                    <a:sym typeface="Wingdings" panose="05000000000000000000" pitchFamily="2" charset="2"/>
                  </a:rPr>
                  <a:t>3/2</a:t>
                </a:r>
                <a:endParaRPr lang="en-US" baseline="300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Density ~ </a:t>
                </a:r>
                <a:r>
                  <a:rPr lang="en-US" b="0" i="0">
                    <a:latin typeface="Cambria Math" panose="02040503050406030204" pitchFamily="18" charset="0"/>
                  </a:rPr>
                  <a:t>𝑎_𝑐^(−3)~𝛿^3</a:t>
                </a: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Need physical length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Start w/ comoving length (green)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 phys. length through </a:t>
                </a:r>
                <a:r>
                  <a:rPr lang="en-US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𝑎_𝑐~𝛿^(−1)</a:t>
                </a:r>
                <a:endParaRPr lang="en-US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Finally, ellipsoidal correction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="1" dirty="0"/>
                  <a:t>Test</a:t>
                </a:r>
                <a:r>
                  <a:rPr lang="en-US" dirty="0"/>
                  <a:t>: plot A vs pred. for wide variety of power spectra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Each point = halo &amp; peak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Left plot </a:t>
                </a:r>
                <a:r>
                  <a:rPr lang="en-US" dirty="0">
                    <a:sym typeface="Wingdings" panose="05000000000000000000" pitchFamily="2" charset="2"/>
                  </a:rPr>
                  <a:t> works for all power spectra (outliers overemphasized—thousands of points)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Right plot: density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="1" dirty="0">
                    <a:sym typeface="Wingdings" panose="05000000000000000000" pitchFamily="2" charset="2"/>
                  </a:rPr>
                  <a:t>Key property:</a:t>
                </a:r>
                <a:r>
                  <a:rPr lang="en-US" dirty="0">
                    <a:sym typeface="Wingdings" panose="05000000000000000000" pitchFamily="2" charset="2"/>
                  </a:rPr>
                  <a:t> single fitting parameter (from </a:t>
                </a:r>
                <a:r>
                  <a:rPr lang="en-US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∝</a:t>
                </a:r>
                <a:r>
                  <a:rPr lang="en-US" dirty="0">
                    <a:sym typeface="Wingdings" panose="05000000000000000000" pitchFamily="2" charset="2"/>
                  </a:rPr>
                  <a:t>)</a:t>
                </a:r>
                <a:r>
                  <a:rPr lang="en-US" baseline="0" dirty="0">
                    <a:sym typeface="Wingdings" panose="05000000000000000000" pitchFamily="2" charset="2"/>
                  </a:rPr>
                  <a:t>, valid across wildly different </a:t>
                </a:r>
                <a:r>
                  <a:rPr lang="en-US" b="0" i="0" baseline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𝑃(𝑘)</a:t>
                </a:r>
                <a:endParaRPr lang="en-US" dirty="0">
                  <a:sym typeface="Wingdings" panose="05000000000000000000" pitchFamily="2" charset="2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61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7553-41F1-4604-AF31-E23271492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67AB1-D865-4A1A-A6B1-765F195CD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5FDCD-548E-4692-A233-11B940F5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18CE0-32C9-4F82-81F8-7BB7E7172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49A12-8942-4A05-A1BD-9217F665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3318164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C7391D-579C-46AC-931A-3071632AEE9A}" type="slidenum">
              <a:rPr lang="en-US" smtClean="0"/>
              <a:pPr/>
              <a:t>‹#›</a:t>
            </a:fld>
            <a:r>
              <a:rPr lang="en-US" dirty="0"/>
              <a:t>/19</a:t>
            </a:r>
          </a:p>
        </p:txBody>
      </p:sp>
    </p:spTree>
    <p:extLst>
      <p:ext uri="{BB962C8B-B14F-4D97-AF65-F5344CB8AC3E}">
        <p14:creationId xmlns:p14="http://schemas.microsoft.com/office/powerpoint/2010/main" val="45907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EA38-362C-408D-B27D-B6679D51C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F052-6326-4282-91C2-A5B5A52EC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7E1C4-FCE2-429B-B617-523D007E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42402-2ADA-4D10-9335-7C8728D7E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2B7B1-040E-4AE0-A70C-17D0A73D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3318164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C7391D-579C-46AC-931A-3071632AEE9A}" type="slidenum">
              <a:rPr lang="en-US" smtClean="0"/>
              <a:pPr/>
              <a:t>‹#›</a:t>
            </a:fld>
            <a:r>
              <a:rPr lang="en-US" dirty="0"/>
              <a:t>/19</a:t>
            </a:r>
          </a:p>
        </p:txBody>
      </p:sp>
    </p:spTree>
    <p:extLst>
      <p:ext uri="{BB962C8B-B14F-4D97-AF65-F5344CB8AC3E}">
        <p14:creationId xmlns:p14="http://schemas.microsoft.com/office/powerpoint/2010/main" val="3295163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4DD6F-2E8E-468D-B4A7-1105AB33D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6AB5C-0D3E-40D4-BA78-9892228E9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0646A-683F-4835-8060-640F21FD3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F1897C7-C07B-4150-9255-424410D6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3318164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C7391D-579C-46AC-931A-3071632AEE9A}" type="slidenum">
              <a:rPr lang="en-US" smtClean="0"/>
              <a:pPr/>
              <a:t>‹#›</a:t>
            </a:fld>
            <a:r>
              <a:rPr lang="en-US" dirty="0"/>
              <a:t>/19</a:t>
            </a:r>
          </a:p>
        </p:txBody>
      </p:sp>
    </p:spTree>
    <p:extLst>
      <p:ext uri="{BB962C8B-B14F-4D97-AF65-F5344CB8AC3E}">
        <p14:creationId xmlns:p14="http://schemas.microsoft.com/office/powerpoint/2010/main" val="3237581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886D0-99E8-4903-9326-DE1BE936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1E7FF-3ED8-4A85-B36F-863E6DAE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6A6B3-7247-4429-B053-564076026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DB6A9-DD3E-432C-9D6E-C882935FE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A114E-E73F-4690-8782-A938637ED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492875"/>
            <a:ext cx="332602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F80C7-CB5D-43DA-BC5D-53ADD8E12091}" type="slidenum">
              <a:rPr lang="en-US" smtClean="0"/>
              <a:pPr/>
              <a:t>‹#›</a:t>
            </a:fld>
            <a:r>
              <a:rPr lang="en-US" dirty="0"/>
              <a:t>/19</a:t>
            </a:r>
          </a:p>
        </p:txBody>
      </p:sp>
    </p:spTree>
    <p:extLst>
      <p:ext uri="{BB962C8B-B14F-4D97-AF65-F5344CB8AC3E}">
        <p14:creationId xmlns:p14="http://schemas.microsoft.com/office/powerpoint/2010/main" val="1502930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43.png"/><Relationship Id="rId9" Type="http://schemas.openxmlformats.org/officeDocument/2006/relationships/image" Target="../media/image3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tags" Target="../tags/tag4.xml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40.tmp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60.png"/><Relationship Id="rId4" Type="http://schemas.openxmlformats.org/officeDocument/2006/relationships/tags" Target="../tags/tag5.xml"/><Relationship Id="rId9" Type="http://schemas.openxmlformats.org/officeDocument/2006/relationships/image" Target="../media/image39.tmp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0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70.png"/><Relationship Id="rId5" Type="http://schemas.openxmlformats.org/officeDocument/2006/relationships/image" Target="../media/image410.png"/><Relationship Id="rId10" Type="http://schemas.openxmlformats.org/officeDocument/2006/relationships/image" Target="../media/image460.png"/><Relationship Id="rId4" Type="http://schemas.openxmlformats.org/officeDocument/2006/relationships/image" Target="../media/image44.png"/><Relationship Id="rId9" Type="http://schemas.openxmlformats.org/officeDocument/2006/relationships/image" Target="../media/image4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0.png"/><Relationship Id="rId3" Type="http://schemas.openxmlformats.org/officeDocument/2006/relationships/tags" Target="../tags/tag8.xml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notesSlide" Target="../notesSlides/notesSlide14.xml"/><Relationship Id="rId10" Type="http://schemas.openxmlformats.org/officeDocument/2006/relationships/image" Target="../media/image5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0.png"/><Relationship Id="rId14" Type="http://schemas.openxmlformats.org/officeDocument/2006/relationships/image" Target="../media/image5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4.png"/><Relationship Id="rId5" Type="http://schemas.openxmlformats.org/officeDocument/2006/relationships/image" Target="../media/image520.png"/><Relationship Id="rId10" Type="http://schemas.openxmlformats.org/officeDocument/2006/relationships/image" Target="../media/image62.png"/><Relationship Id="rId4" Type="http://schemas.openxmlformats.org/officeDocument/2006/relationships/notesSlide" Target="../notesSlides/notesSlide15.xml"/><Relationship Id="rId9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0.png"/><Relationship Id="rId12" Type="http://schemas.openxmlformats.org/officeDocument/2006/relationships/image" Target="../media/image6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58.png"/><Relationship Id="rId11" Type="http://schemas.openxmlformats.org/officeDocument/2006/relationships/image" Target="../media/image69.png"/><Relationship Id="rId5" Type="http://schemas.openxmlformats.org/officeDocument/2006/relationships/image" Target="../media/image57.png"/><Relationship Id="rId10" Type="http://schemas.openxmlformats.org/officeDocument/2006/relationships/image" Target="../media/image44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44.png"/><Relationship Id="rId5" Type="http://schemas.openxmlformats.org/officeDocument/2006/relationships/image" Target="../media/image70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microsoft.com/office/2007/relationships/hdphoto" Target="../media/hdphoto2.wdp"/><Relationship Id="rId5" Type="http://schemas.openxmlformats.org/officeDocument/2006/relationships/image" Target="../media/image18.png"/><Relationship Id="rId10" Type="http://schemas.openxmlformats.org/officeDocument/2006/relationships/image" Target="../media/image56.png"/><Relationship Id="rId4" Type="http://schemas.openxmlformats.org/officeDocument/2006/relationships/image" Target="../media/image720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9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1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70.tmp"/><Relationship Id="rId11" Type="http://schemas.openxmlformats.org/officeDocument/2006/relationships/image" Target="../media/image44.png"/><Relationship Id="rId5" Type="http://schemas.openxmlformats.org/officeDocument/2006/relationships/image" Target="../media/image69.tmp"/><Relationship Id="rId10" Type="http://schemas.openxmlformats.org/officeDocument/2006/relationships/image" Target="../media/image83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75.tm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8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00.png"/><Relationship Id="rId12" Type="http://schemas.openxmlformats.org/officeDocument/2006/relationships/image" Target="../media/image78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300.png"/><Relationship Id="rId11" Type="http://schemas.openxmlformats.org/officeDocument/2006/relationships/image" Target="../media/image77.tmp"/><Relationship Id="rId5" Type="http://schemas.openxmlformats.org/officeDocument/2006/relationships/image" Target="../media/image16.png"/><Relationship Id="rId10" Type="http://schemas.openxmlformats.org/officeDocument/2006/relationships/image" Target="../media/image76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2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2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5.png"/><Relationship Id="rId12" Type="http://schemas.openxmlformats.org/officeDocument/2006/relationships/image" Target="../media/image20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4.png"/><Relationship Id="rId11" Type="http://schemas.openxmlformats.org/officeDocument/2006/relationships/image" Target="../media/image210.png"/><Relationship Id="rId5" Type="http://schemas.openxmlformats.org/officeDocument/2006/relationships/image" Target="../media/image23.png"/><Relationship Id="rId10" Type="http://schemas.openxmlformats.org/officeDocument/2006/relationships/image" Target="../media/image20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8C54A4A6-78FF-4BBB-ADE4-94E692E93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3262"/>
          <a:stretch/>
        </p:blipFill>
        <p:spPr>
          <a:xfrm>
            <a:off x="-1" y="-24120"/>
            <a:ext cx="12191999" cy="68821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78A526F-914B-4ACE-90D6-AB40C8683EB1}"/>
              </a:ext>
            </a:extLst>
          </p:cNvPr>
          <p:cNvSpPr txBox="1">
            <a:spLocks/>
          </p:cNvSpPr>
          <p:nvPr/>
        </p:nvSpPr>
        <p:spPr>
          <a:xfrm>
            <a:off x="2040292" y="1487335"/>
            <a:ext cx="8111414" cy="3859210"/>
          </a:xfrm>
          <a:prstGeom prst="rect">
            <a:avLst/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F3F14-AC15-48D5-AF4D-093CB54AD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0290" y="1605673"/>
            <a:ext cx="8111416" cy="1565161"/>
          </a:xfrm>
          <a:prstGeom prst="rect">
            <a:avLst/>
          </a:prstGeom>
          <a:noFill/>
          <a:effectLst>
            <a:softEdge rad="762000"/>
          </a:effectLst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Probing cosmology using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dark matter microhalos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F99AC-32D8-4868-8F0A-CC76B6AF4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0290" y="3324009"/>
            <a:ext cx="8111416" cy="499954"/>
          </a:xfrm>
          <a:prstGeom prst="rect">
            <a:avLst/>
          </a:prstGeom>
          <a:noFill/>
          <a:effectLst>
            <a:softEdge rad="762000"/>
          </a:effectLst>
        </p:spPr>
        <p:txBody>
          <a:bodyPr anchor="ctr"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M. Sten Delos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25530-EE79-45C2-92AC-6DA47B735386}"/>
              </a:ext>
            </a:extLst>
          </p:cNvPr>
          <p:cNvSpPr txBox="1"/>
          <p:nvPr/>
        </p:nvSpPr>
        <p:spPr>
          <a:xfrm>
            <a:off x="2040290" y="4485001"/>
            <a:ext cx="8111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Talk prepared for the Perimeter Institute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February 6, 2020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012EEB3-0D13-4530-B9CF-EB6D28D73D8F}"/>
              </a:ext>
            </a:extLst>
          </p:cNvPr>
          <p:cNvSpPr txBox="1">
            <a:spLocks/>
          </p:cNvSpPr>
          <p:nvPr/>
        </p:nvSpPr>
        <p:spPr>
          <a:xfrm>
            <a:off x="2040290" y="3842827"/>
            <a:ext cx="8111416" cy="397718"/>
          </a:xfrm>
          <a:prstGeom prst="rect">
            <a:avLst/>
          </a:prstGeom>
          <a:noFill/>
          <a:effectLst>
            <a:softEdge rad="762000"/>
          </a:effectLst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5"/>
                </a:solidFill>
              </a:rPr>
              <a:t>University of North Carolina at Chapel Hill</a:t>
            </a:r>
          </a:p>
        </p:txBody>
      </p:sp>
    </p:spTree>
    <p:extLst>
      <p:ext uri="{BB962C8B-B14F-4D97-AF65-F5344CB8AC3E}">
        <p14:creationId xmlns:p14="http://schemas.microsoft.com/office/powerpoint/2010/main" val="4027890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859475C-14AC-4111-BFAE-0915A894F82A}"/>
              </a:ext>
            </a:extLst>
          </p:cNvPr>
          <p:cNvSpPr/>
          <p:nvPr/>
        </p:nvSpPr>
        <p:spPr>
          <a:xfrm>
            <a:off x="6970371" y="2518093"/>
            <a:ext cx="4348066" cy="2663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2026E-69DD-4021-A1AE-F5E697946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Halo formation prior to matter domination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FECFD8-44E6-4842-A460-969C061AC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482618"/>
            <a:ext cx="5258201" cy="345047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9E976E-E353-4CB9-997F-A815CD01639D}"/>
              </a:ext>
            </a:extLst>
          </p:cNvPr>
          <p:cNvSpPr txBox="1"/>
          <p:nvPr/>
        </p:nvSpPr>
        <p:spPr>
          <a:xfrm>
            <a:off x="2724379" y="6349061"/>
            <a:ext cx="674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detail</a:t>
            </a:r>
            <a:r>
              <a:rPr lang="en-US">
                <a:solidFill>
                  <a:schemeClr val="tx2"/>
                </a:solidFill>
              </a:rPr>
              <a:t>: Blanco, Delos, Erickcek, </a:t>
            </a:r>
            <a:r>
              <a:rPr lang="en-US" dirty="0">
                <a:solidFill>
                  <a:schemeClr val="tx2"/>
                </a:solidFill>
              </a:rPr>
              <a:t>Hooper 2019 [arXiv:1906.00010]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0BEF47-3B97-4E9A-AF61-2F688EB9CB02}"/>
                  </a:ext>
                </a:extLst>
              </p:cNvPr>
              <p:cNvSpPr txBox="1"/>
              <p:nvPr/>
            </p:nvSpPr>
            <p:spPr>
              <a:xfrm>
                <a:off x="746585" y="1053182"/>
                <a:ext cx="1069882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Early-universe scenarios that boost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could induce collapse before matter dominates [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&lt;52</m:t>
                    </m:r>
                  </m:oMath>
                </a14:m>
                <a:r>
                  <a:rPr lang="en-US" sz="2000" dirty="0"/>
                  <a:t> kyr].</a:t>
                </a:r>
              </a:p>
              <a:p>
                <a:pPr algn="ctr"/>
                <a:r>
                  <a:rPr lang="en-US" sz="2000" dirty="0">
                    <a:solidFill>
                      <a:schemeClr val="accent1"/>
                    </a:solidFill>
                  </a:rPr>
                  <a:t>Can halos form (or persist) during radiation domination? 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N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o net forces         no bound structures.</a:t>
                </a:r>
              </a:p>
              <a:p>
                <a:pPr algn="ctr"/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 still grows during RD.</a:t>
                </a:r>
              </a:p>
              <a:p>
                <a:pPr algn="ctr"/>
                <a:r>
                  <a:rPr lang="en-US" sz="1600" dirty="0">
                    <a:sym typeface="Wingdings" panose="05000000000000000000" pitchFamily="2" charset="2"/>
                  </a:rPr>
                  <a:t>[Convergent DM drift sourced during horizon entry or EMDE]</a:t>
                </a:r>
              </a:p>
              <a:p>
                <a:pPr algn="ctr"/>
                <a:endParaRPr lang="en-US" sz="2000" dirty="0">
                  <a:solidFill>
                    <a:schemeClr val="accent2">
                      <a:lumMod val="75000"/>
                    </a:schemeClr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0BEF47-3B97-4E9A-AF61-2F688EB9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85" y="1053182"/>
                <a:ext cx="10698826" cy="1631216"/>
              </a:xfrm>
              <a:prstGeom prst="rect">
                <a:avLst/>
              </a:prstGeom>
              <a:blipFill>
                <a:blip r:embed="rId4"/>
                <a:stretch>
                  <a:fillRect l="-513" t="-2247" r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7FEE12-B372-42A7-80B6-F6513B868BA6}"/>
                  </a:ext>
                </a:extLst>
              </p:cNvPr>
              <p:cNvSpPr txBox="1"/>
              <p:nvPr/>
            </p:nvSpPr>
            <p:spPr>
              <a:xfrm>
                <a:off x="835732" y="2445207"/>
                <a:ext cx="4623854" cy="3662541"/>
              </a:xfrm>
              <a:prstGeom prst="rect">
                <a:avLst/>
              </a:pr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000" dirty="0"/>
                  <a:t>I modified </a:t>
                </a:r>
                <a:r>
                  <a:rPr lang="en-US" sz="2000" cap="small" dirty="0"/>
                  <a:t>Gadget-2</a:t>
                </a:r>
                <a:r>
                  <a:rPr lang="en-US" sz="2000" dirty="0"/>
                  <a:t> to represent an</a:t>
                </a:r>
                <a:br>
                  <a:rPr lang="en-US" sz="2000" dirty="0"/>
                </a:br>
                <a:r>
                  <a:rPr lang="en-US" sz="2000" dirty="0"/>
                  <a:t>early matter-dominated era.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Concept: time-dependent particle mass </a:t>
                </a:r>
                <a:r>
                  <a:rPr lang="en-US" sz="1600" dirty="0"/>
                  <a:t>[includes both DM &amp; decaying early matter]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Technical: scale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baseline="-25000" dirty="0">
                    <a:solidFill>
                      <a:schemeClr val="accent1"/>
                    </a:solidFill>
                  </a:rPr>
                  <a:t>kick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instead</a:t>
                </a:r>
                <a:br>
                  <a:rPr lang="en-US" sz="2000" dirty="0"/>
                </a:br>
                <a:r>
                  <a:rPr lang="en-US" sz="1600" dirty="0"/>
                  <a:t>[interpolates better between time steps]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7FEE12-B372-42A7-80B6-F6513B86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32" y="2445207"/>
                <a:ext cx="4623854" cy="36625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18373B61-2B42-4272-8727-8A14CBCCEB18}"/>
              </a:ext>
            </a:extLst>
          </p:cNvPr>
          <p:cNvSpPr/>
          <p:nvPr/>
        </p:nvSpPr>
        <p:spPr>
          <a:xfrm>
            <a:off x="7623041" y="3598761"/>
            <a:ext cx="261326" cy="737179"/>
          </a:xfrm>
          <a:prstGeom prst="leftBrace">
            <a:avLst>
              <a:gd name="adj1" fmla="val 73876"/>
              <a:gd name="adj2" fmla="val 50000"/>
            </a:avLst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BDA9515-5082-428B-9D3B-CB05A3D2A8A5}"/>
              </a:ext>
            </a:extLst>
          </p:cNvPr>
          <p:cNvSpPr/>
          <p:nvPr/>
        </p:nvSpPr>
        <p:spPr>
          <a:xfrm flipH="1">
            <a:off x="7215184" y="3966849"/>
            <a:ext cx="590550" cy="1033460"/>
          </a:xfrm>
          <a:prstGeom prst="arc">
            <a:avLst>
              <a:gd name="adj1" fmla="val 16193567"/>
              <a:gd name="adj2" fmla="val 59453"/>
            </a:avLst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C9D6F-27E7-454E-9CC4-6508798E8323}"/>
              </a:ext>
            </a:extLst>
          </p:cNvPr>
          <p:cNvSpPr txBox="1"/>
          <p:nvPr/>
        </p:nvSpPr>
        <p:spPr>
          <a:xfrm>
            <a:off x="7025375" y="4481251"/>
            <a:ext cx="1695532" cy="707886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Collapsed (but not bound)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71FE93-9BF3-4A58-B15F-CC603BBA648A}"/>
              </a:ext>
            </a:extLst>
          </p:cNvPr>
          <p:cNvCxnSpPr>
            <a:cxnSpLocks/>
          </p:cNvCxnSpPr>
          <p:nvPr/>
        </p:nvCxnSpPr>
        <p:spPr>
          <a:xfrm flipV="1">
            <a:off x="5481006" y="3832300"/>
            <a:ext cx="1489365" cy="12599"/>
          </a:xfrm>
          <a:prstGeom prst="straightConnector1">
            <a:avLst/>
          </a:prstGeom>
          <a:ln w="28575"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777616-E2BB-42D0-B87C-B755C40DE7F4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232821" y="3302598"/>
            <a:ext cx="1523443" cy="202386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6F1FD7-E2E6-456F-924B-1034E6A2A6E4}"/>
                  </a:ext>
                </a:extLst>
              </p:cNvPr>
              <p:cNvSpPr txBox="1"/>
              <p:nvPr/>
            </p:nvSpPr>
            <p:spPr>
              <a:xfrm>
                <a:off x="5154139" y="5326462"/>
                <a:ext cx="2157364" cy="707886"/>
              </a:xfrm>
              <a:prstGeom prst="rect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Local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000" baseline="-25000" dirty="0"/>
                  <a:t>DM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000" baseline="-25000" dirty="0"/>
                  <a:t>rad</a:t>
                </a:r>
              </a:p>
              <a:p>
                <a:pPr algn="ctr"/>
                <a:r>
                  <a:rPr lang="en-US" sz="2000" b="1" dirty="0"/>
                  <a:t>Bound halo forms!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6F1FD7-E2E6-456F-924B-1034E6A2A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139" y="5326462"/>
                <a:ext cx="215736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B8FC3E4-E81C-4F1C-BB93-AFFC99731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3893" y="1462154"/>
            <a:ext cx="399594" cy="215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DE85D8-98B5-4F51-9976-3FCBF3359F5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878" y="3686757"/>
            <a:ext cx="2883050" cy="17787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66C8A4-AAF0-4493-B0EC-934676A1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10</a:t>
            </a:fld>
            <a:r>
              <a:rPr lang="en-US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5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46F7C2-D5B8-4365-B0B6-439AE5097C49}"/>
              </a:ext>
            </a:extLst>
          </p:cNvPr>
          <p:cNvSpPr/>
          <p:nvPr/>
        </p:nvSpPr>
        <p:spPr>
          <a:xfrm>
            <a:off x="5783615" y="1166429"/>
            <a:ext cx="5570184" cy="3448602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Microhalo-microhalo mergers:</a:t>
            </a:r>
          </a:p>
          <a:p>
            <a:pPr algn="ctr"/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a topic of future research.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673EB-A0A1-4654-A927-7DEDABCB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34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Halo evolution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9FCB6E-B21F-4D0B-BD39-26C7ADA10A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133213"/>
                <a:ext cx="4676776" cy="1168923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en-US" sz="2400" dirty="0"/>
                  <a:t>Isolated halos maintain static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…</a:t>
                </a:r>
              </a:p>
              <a:p>
                <a:pPr marL="0" indent="0" algn="ctr">
                  <a:buNone/>
                </a:pPr>
                <a:r>
                  <a:rPr lang="en-US" sz="2400" dirty="0"/>
                  <a:t>but most microhalos do not</a:t>
                </a:r>
                <a:br>
                  <a:rPr lang="en-US" sz="2400" dirty="0"/>
                </a:br>
                <a:r>
                  <a:rPr lang="en-US" sz="2400" dirty="0"/>
                  <a:t>remain isolated.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9FCB6E-B21F-4D0B-BD39-26C7ADA10A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133213"/>
                <a:ext cx="4676776" cy="1168923"/>
              </a:xfrm>
              <a:blipFill>
                <a:blip r:embed="rId4"/>
                <a:stretch>
                  <a:fillRect l="-1695" t="-9896" r="-1434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39CD2B59-0072-40B5-BF0D-0D32C8C528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836565" y="2229221"/>
            <a:ext cx="2674216" cy="2668164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2209B6-E836-49BA-84A1-F8E916709A43}"/>
              </a:ext>
            </a:extLst>
          </p:cNvPr>
          <p:cNvSpPr txBox="1"/>
          <p:nvPr/>
        </p:nvSpPr>
        <p:spPr>
          <a:xfrm>
            <a:off x="835285" y="4881672"/>
            <a:ext cx="4676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 we understand how microhalos structurally evolve as they merge to produce larger objects?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87F81-2925-478D-A729-AFA825F3964A}"/>
              </a:ext>
            </a:extLst>
          </p:cNvPr>
          <p:cNvSpPr txBox="1"/>
          <p:nvPr/>
        </p:nvSpPr>
        <p:spPr>
          <a:xfrm>
            <a:off x="5829743" y="1883595"/>
            <a:ext cx="1747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Approximately,</a:t>
            </a:r>
            <a:endParaRPr lang="en-US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FED47F-790F-4D71-975F-C6E09F814BD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865" y="1959981"/>
            <a:ext cx="2169534" cy="43210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6D9DFDF-7D1E-49A5-A7C8-D49328D19E71}"/>
              </a:ext>
            </a:extLst>
          </p:cNvPr>
          <p:cNvSpPr/>
          <p:nvPr/>
        </p:nvSpPr>
        <p:spPr>
          <a:xfrm>
            <a:off x="6289227" y="4760493"/>
            <a:ext cx="4558960" cy="1321508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Accretion onto larger (e.g., galactic) halos: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Subhalo evolution.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Tidal forces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Encounters with other objects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00D7C0-50A0-4CF5-9354-210AA32D6B0D}"/>
                  </a:ext>
                </a:extLst>
              </p:cNvPr>
              <p:cNvSpPr txBox="1"/>
              <p:nvPr/>
            </p:nvSpPr>
            <p:spPr>
              <a:xfrm>
                <a:off x="7640451" y="2974347"/>
                <a:ext cx="1931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00D7C0-50A0-4CF5-9354-210AA32D6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451" y="2974347"/>
                <a:ext cx="1931876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B003E9-784D-4CEE-985B-C86CD746ED64}"/>
              </a:ext>
            </a:extLst>
          </p:cNvPr>
          <p:cNvCxnSpPr/>
          <p:nvPr/>
        </p:nvCxnSpPr>
        <p:spPr>
          <a:xfrm>
            <a:off x="9341922" y="2825783"/>
            <a:ext cx="0" cy="21751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E94F9F-ABC3-4901-9C60-1EBEEC17EEB9}"/>
              </a:ext>
            </a:extLst>
          </p:cNvPr>
          <p:cNvCxnSpPr/>
          <p:nvPr/>
        </p:nvCxnSpPr>
        <p:spPr>
          <a:xfrm flipV="1">
            <a:off x="9132240" y="3305606"/>
            <a:ext cx="0" cy="269064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E90BC6E-7B1E-418B-A8FD-804A6A4BE703}"/>
              </a:ext>
            </a:extLst>
          </p:cNvPr>
          <p:cNvSpPr txBox="1"/>
          <p:nvPr/>
        </p:nvSpPr>
        <p:spPr>
          <a:xfrm>
            <a:off x="6322353" y="3459901"/>
            <a:ext cx="4055081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Characteristic density preserved (approx.)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[e.g., </a:t>
            </a:r>
            <a:r>
              <a:rPr lang="en-US" dirty="0" err="1">
                <a:solidFill>
                  <a:schemeClr val="tx2"/>
                </a:solidFill>
              </a:rPr>
              <a:t>Drakos</a:t>
            </a:r>
            <a:r>
              <a:rPr lang="en-US" dirty="0">
                <a:solidFill>
                  <a:schemeClr val="tx2"/>
                </a:solidFill>
              </a:rPr>
              <a:t> et al. 2019]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BB5050-FEE0-405A-B3D1-2774EAED2F1D}"/>
              </a:ext>
            </a:extLst>
          </p:cNvPr>
          <p:cNvSpPr txBox="1"/>
          <p:nvPr/>
        </p:nvSpPr>
        <p:spPr>
          <a:xfrm>
            <a:off x="6322353" y="2513317"/>
            <a:ext cx="340042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Mass additive in mergers (approx.)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949899-E0D1-42D2-B124-EE44CF36DFFA}"/>
              </a:ext>
            </a:extLst>
          </p:cNvPr>
          <p:cNvSpPr txBox="1"/>
          <p:nvPr/>
        </p:nvSpPr>
        <p:spPr>
          <a:xfrm>
            <a:off x="6055180" y="2951489"/>
            <a:ext cx="1608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Conceptually: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409699-0DB8-40F4-BA61-E8A7F80E8B5E}"/>
                  </a:ext>
                </a:extLst>
              </p:cNvPr>
              <p:cNvSpPr txBox="1"/>
              <p:nvPr/>
            </p:nvSpPr>
            <p:spPr>
              <a:xfrm>
                <a:off x="10004990" y="2348849"/>
                <a:ext cx="1178290" cy="840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Recall</a:t>
                </a:r>
                <a:br>
                  <a:rPr lang="en-US" sz="16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−3/2</m:t>
                          </m:r>
                        </m:sup>
                      </m:sSup>
                    </m:oMath>
                  </m:oMathPara>
                </a14:m>
                <a:br>
                  <a:rPr lang="en-US" sz="1600" dirty="0"/>
                </a:br>
                <a:r>
                  <a:rPr lang="en-US" sz="1600" dirty="0"/>
                  <a:t>at small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409699-0DB8-40F4-BA61-E8A7F80E8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4990" y="2348849"/>
                <a:ext cx="1178290" cy="840230"/>
              </a:xfrm>
              <a:prstGeom prst="rect">
                <a:avLst/>
              </a:prstGeom>
              <a:blipFill>
                <a:blip r:embed="rId8"/>
                <a:stretch>
                  <a:fillRect t="-217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ouble Bracket 4">
            <a:extLst>
              <a:ext uri="{FF2B5EF4-FFF2-40B4-BE49-F238E27FC236}">
                <a16:creationId xmlns:a16="http://schemas.microsoft.com/office/drawing/2014/main" id="{E5EE8655-3193-4E88-9CEF-1AB72F5C62F6}"/>
              </a:ext>
            </a:extLst>
          </p:cNvPr>
          <p:cNvSpPr/>
          <p:nvPr/>
        </p:nvSpPr>
        <p:spPr>
          <a:xfrm>
            <a:off x="10004990" y="2348849"/>
            <a:ext cx="1167531" cy="821481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D0359A-490A-41DF-9507-9EF2DCB61B12}"/>
                  </a:ext>
                </a:extLst>
              </p:cNvPr>
              <p:cNvSpPr txBox="1"/>
              <p:nvPr/>
            </p:nvSpPr>
            <p:spPr>
              <a:xfrm>
                <a:off x="5783615" y="4167513"/>
                <a:ext cx="5570184" cy="400110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Useful because DM annihilation rate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D0359A-490A-41DF-9507-9EF2DCB61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615" y="4167513"/>
                <a:ext cx="5570184" cy="400110"/>
              </a:xfrm>
              <a:prstGeom prst="rect">
                <a:avLst/>
              </a:prstGeom>
              <a:blipFill>
                <a:blip r:embed="rId9"/>
                <a:stretch>
                  <a:fillRect t="-9231" b="-27692"/>
                </a:stretch>
              </a:blipFill>
              <a:ln w="190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31D0A-70E5-4A92-BC4A-817BBC95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11</a:t>
            </a:fld>
            <a:r>
              <a:rPr lang="en-US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39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3E4F-9B12-4C46-837E-79000BE6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59036" cy="70788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Tidal evolution</a:t>
            </a:r>
          </a:p>
        </p:txBody>
      </p:sp>
      <p:pic>
        <p:nvPicPr>
          <p:cNvPr id="5" name="tidal">
            <a:hlinkClick r:id="" action="ppaction://media"/>
            <a:extLst>
              <a:ext uri="{FF2B5EF4-FFF2-40B4-BE49-F238E27FC236}">
                <a16:creationId xmlns:a16="http://schemas.microsoft.com/office/drawing/2014/main" id="{BE9280E8-9570-4733-9A2F-FE83D9F086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97236" y="365125"/>
            <a:ext cx="5756564" cy="5725234"/>
          </a:xfrm>
          <a:ln w="19050">
            <a:solidFill>
              <a:schemeClr val="tx1"/>
            </a:solidFill>
          </a:ln>
          <a:effectLst/>
        </p:spPr>
      </p:pic>
      <p:pic>
        <p:nvPicPr>
          <p:cNvPr id="7" name="Picture 6" descr="fig_tidal.pdf - SumatraPDF">
            <a:extLst>
              <a:ext uri="{FF2B5EF4-FFF2-40B4-BE49-F238E27FC236}">
                <a16:creationId xmlns:a16="http://schemas.microsoft.com/office/drawing/2014/main" id="{3B0ED2FF-ABF4-42D8-942A-8528E58753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7236" y="363240"/>
            <a:ext cx="5756564" cy="5725234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</p:pic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E33CB97F-FF32-4CC3-B134-6F03D47C5EF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3393"/>
            <a:ext cx="4246984" cy="596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6BC289-5D90-41DA-AC7B-14BE6B54BE23}"/>
                  </a:ext>
                </a:extLst>
              </p:cNvPr>
              <p:cNvSpPr txBox="1"/>
              <p:nvPr/>
            </p:nvSpPr>
            <p:spPr>
              <a:xfrm>
                <a:off x="838200" y="1117730"/>
                <a:ext cx="424698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Given a subhalo orbit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</a:t>
                </a:r>
              </a:p>
              <a:p>
                <a:r>
                  <a:rPr lang="en-US" sz="2000" dirty="0"/>
                  <a:t>I modified </a:t>
                </a:r>
                <a:r>
                  <a:rPr lang="en-US" sz="2000" cap="small" dirty="0"/>
                  <a:t>Gadget-2</a:t>
                </a:r>
                <a:r>
                  <a:rPr lang="en-US" sz="2000" dirty="0"/>
                  <a:t> to apply the time-dependent tidal force directly: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6BC289-5D90-41DA-AC7B-14BE6B54B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17730"/>
                <a:ext cx="4246984" cy="1015663"/>
              </a:xfrm>
              <a:prstGeom prst="rect">
                <a:avLst/>
              </a:prstGeom>
              <a:blipFill>
                <a:blip r:embed="rId10"/>
                <a:stretch>
                  <a:fillRect l="-1580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829D9EC-8ADB-4F5A-9125-E04A836E7713}"/>
              </a:ext>
            </a:extLst>
          </p:cNvPr>
          <p:cNvSpPr txBox="1"/>
          <p:nvPr/>
        </p:nvSpPr>
        <p:spPr>
          <a:xfrm>
            <a:off x="838200" y="2730140"/>
            <a:ext cx="4246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[Evades numerical artifacts associated with scale disparity between orbital and internal dynamics.]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4EE8B6-07A5-4985-838E-3C1DB6EC6A2E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01229"/>
            <a:ext cx="4610100" cy="2587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C4F363-7039-494F-889C-2CB010587CD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958" y="4524489"/>
            <a:ext cx="490835" cy="1582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DEFD42-C9CD-4D4A-93C3-1056297331C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711" y="5143584"/>
            <a:ext cx="1095833" cy="2013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4F92AF-2EC0-481C-8BD9-15A3A73CCD98}"/>
              </a:ext>
            </a:extLst>
          </p:cNvPr>
          <p:cNvSpPr txBox="1"/>
          <p:nvPr/>
        </p:nvSpPr>
        <p:spPr>
          <a:xfrm>
            <a:off x="1524393" y="4524489"/>
            <a:ext cx="2324226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Central cusp persists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E6EBB-B55E-4299-8541-3FEE724FBE89}"/>
              </a:ext>
            </a:extLst>
          </p:cNvPr>
          <p:cNvSpPr txBox="1"/>
          <p:nvPr/>
        </p:nvSpPr>
        <p:spPr>
          <a:xfrm>
            <a:off x="3879207" y="6349061"/>
            <a:ext cx="443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detail: Delos 2019a [arXiv:1906.10690]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F5FE7-87E2-4F51-9117-31B41C425807}"/>
              </a:ext>
            </a:extLst>
          </p:cNvPr>
          <p:cNvSpPr txBox="1"/>
          <p:nvPr/>
        </p:nvSpPr>
        <p:spPr>
          <a:xfrm rot="16200000">
            <a:off x="11105495" y="3130248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0.03 pc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89ED0E-3CC9-4773-9551-AB4909E56E2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1538467" y="363240"/>
            <a:ext cx="0" cy="251870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D1F24B-FF9C-4E2B-AE9C-9D10EF706F8E}"/>
              </a:ext>
            </a:extLst>
          </p:cNvPr>
          <p:cNvCxnSpPr>
            <a:stCxn id="3" idx="1"/>
          </p:cNvCxnSpPr>
          <p:nvPr/>
        </p:nvCxnSpPr>
        <p:spPr>
          <a:xfrm flipH="1">
            <a:off x="11538466" y="3747886"/>
            <a:ext cx="1" cy="234058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445824-4212-4D74-8D15-52E2FDAA7F46}"/>
              </a:ext>
            </a:extLst>
          </p:cNvPr>
          <p:cNvSpPr txBox="1"/>
          <p:nvPr/>
        </p:nvSpPr>
        <p:spPr>
          <a:xfrm>
            <a:off x="9488203" y="5767355"/>
            <a:ext cx="1914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Arrow to host center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54DBAB-B4A1-43F6-81D8-B07735D50299}"/>
                  </a:ext>
                </a:extLst>
              </p:cNvPr>
              <p:cNvSpPr txBox="1"/>
              <p:nvPr/>
            </p:nvSpPr>
            <p:spPr>
              <a:xfrm>
                <a:off x="5597235" y="354477"/>
                <a:ext cx="57565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-body microhalo orbiting analytic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dSph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54DBAB-B4A1-43F6-81D8-B07735D50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235" y="354477"/>
                <a:ext cx="5756551" cy="400110"/>
              </a:xfrm>
              <a:prstGeom prst="rect">
                <a:avLst/>
              </a:prstGeom>
              <a:blipFill>
                <a:blip r:embed="rId1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315CF-D9EE-4BB7-929C-6E643C4A4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12</a:t>
            </a:fld>
            <a:r>
              <a:rPr lang="en-US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36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5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D634A16C-BD28-410D-AF6C-8C08D34B2F60}"/>
              </a:ext>
            </a:extLst>
          </p:cNvPr>
          <p:cNvSpPr/>
          <p:nvPr/>
        </p:nvSpPr>
        <p:spPr>
          <a:xfrm>
            <a:off x="7681784" y="1149104"/>
            <a:ext cx="3672016" cy="5115168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548DF6A-E52F-4C9B-991B-86D04C885196}"/>
              </a:ext>
            </a:extLst>
          </p:cNvPr>
          <p:cNvSpPr txBox="1">
            <a:spLocks/>
          </p:cNvSpPr>
          <p:nvPr/>
        </p:nvSpPr>
        <p:spPr>
          <a:xfrm>
            <a:off x="3277774" y="1149104"/>
            <a:ext cx="4107008" cy="5115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i="1" dirty="0"/>
              <a:t>Better parametrization: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575B3-E862-494D-A02C-DA6C56DC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800"/>
          </a:xfrm>
        </p:spPr>
        <p:txBody>
          <a:bodyPr/>
          <a:lstStyle/>
          <a:p>
            <a:pPr algn="ctr"/>
            <a:r>
              <a:rPr lang="en-US" dirty="0"/>
              <a:t>Host-subhalo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DA7C8D-3D72-409D-B64C-C1FFA22744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3821"/>
                <a:ext cx="2138265" cy="2616101"/>
              </a:xfr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400" dirty="0"/>
                  <a:t>Parameters: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Subhalo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Subhalo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Host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Host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Orbit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Orbit shape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dirty="0"/>
                  <a:t>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DA7C8D-3D72-409D-B64C-C1FFA22744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3821"/>
                <a:ext cx="2138265" cy="2616101"/>
              </a:xfrm>
              <a:blipFill>
                <a:blip r:embed="rId3"/>
                <a:stretch>
                  <a:fillRect l="-2535" t="-1382" b="-253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0B92AA-28D3-4A56-8DD8-A88049C56751}"/>
              </a:ext>
            </a:extLst>
          </p:cNvPr>
          <p:cNvSpPr txBox="1">
            <a:spLocks/>
          </p:cNvSpPr>
          <p:nvPr/>
        </p:nvSpPr>
        <p:spPr>
          <a:xfrm>
            <a:off x="4045598" y="4180879"/>
            <a:ext cx="3342595" cy="1657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Orbit shape</a:t>
            </a:r>
          </a:p>
          <a:p>
            <a:pPr marL="548640" indent="-457200">
              <a:buBlip>
                <a:blip r:embed="rId4"/>
              </a:buBlip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timescale</a:t>
            </a:r>
            <a:r>
              <a:rPr lang="en-US" sz="2000" dirty="0">
                <a:sym typeface="Wingdings" panose="05000000000000000000" pitchFamily="2" charset="2"/>
              </a:rPr>
              <a:t> for tidal forces</a:t>
            </a:r>
          </a:p>
          <a:p>
            <a:pPr marL="548640" indent="-457200">
              <a:buBlip>
                <a:blip r:embed="rId4"/>
              </a:buBlip>
            </a:pPr>
            <a:r>
              <a:rPr lang="en-US" sz="2000" dirty="0">
                <a:sym typeface="Wingdings" panose="05000000000000000000" pitchFamily="2" charset="2"/>
              </a:rPr>
              <a:t>tidal heating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distribution</a:t>
            </a:r>
          </a:p>
          <a:p>
            <a:pPr marL="548640" indent="-457200">
              <a:buBlip>
                <a:blip r:embed="rId4"/>
              </a:buBlip>
            </a:pPr>
            <a:r>
              <a:rPr lang="en-US" sz="2000" dirty="0">
                <a:sym typeface="Wingdings" panose="05000000000000000000" pitchFamily="2" charset="2"/>
              </a:rPr>
              <a:t>subhalo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density profile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D3C97E-5C6D-4BD0-87D8-F2D37B17F4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506547"/>
                <a:ext cx="2138265" cy="1757725"/>
              </a:xfrm>
              <a:prstGeom prst="rect">
                <a:avLst/>
              </a:prstGeom>
              <a:solidFill>
                <a:schemeClr val="bg1"/>
              </a:solidFill>
              <a:ln w="28575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2400" dirty="0"/>
                  <a:t>Minimal: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D3C97E-5C6D-4BD0-87D8-F2D37B17F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06547"/>
                <a:ext cx="2138265" cy="1757725"/>
              </a:xfrm>
              <a:prstGeom prst="rect">
                <a:avLst/>
              </a:prstGeom>
              <a:blipFill>
                <a:blip r:embed="rId5"/>
                <a:stretch>
                  <a:fillRect t="-2041" b="-1020"/>
                </a:stretch>
              </a:blipFill>
              <a:ln w="28575"/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C0CD07A-9C08-4753-9899-FE3CCA26340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710" y="1288998"/>
            <a:ext cx="3479181" cy="490324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BC3848-F4CA-46F1-BA51-1DCDE52C0877}"/>
              </a:ext>
            </a:extLst>
          </p:cNvPr>
          <p:cNvCxnSpPr>
            <a:stCxn id="3" idx="2"/>
            <a:endCxn id="8" idx="0"/>
          </p:cNvCxnSpPr>
          <p:nvPr/>
        </p:nvCxnSpPr>
        <p:spPr>
          <a:xfrm>
            <a:off x="1907333" y="3769922"/>
            <a:ext cx="0" cy="73662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84DD4176-4793-473A-BF08-622BA7B7EE52}"/>
              </a:ext>
            </a:extLst>
          </p:cNvPr>
          <p:cNvSpPr txBox="1">
            <a:spLocks/>
          </p:cNvSpPr>
          <p:nvPr/>
        </p:nvSpPr>
        <p:spPr>
          <a:xfrm>
            <a:off x="4045598" y="1671451"/>
            <a:ext cx="3339180" cy="789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Relative energy injection</a:t>
            </a:r>
            <a:br>
              <a:rPr lang="en-US" sz="2000" dirty="0"/>
            </a:br>
            <a:r>
              <a:rPr lang="en-US" sz="2000" dirty="0"/>
              <a:t>per orbit </a:t>
            </a:r>
            <a:r>
              <a:rPr lang="en-US" sz="1600" dirty="0"/>
              <a:t>[impulse approx.]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4101BCE-630D-4E92-BAF4-5AF31E1CFF86}"/>
              </a:ext>
            </a:extLst>
          </p:cNvPr>
          <p:cNvSpPr txBox="1">
            <a:spLocks/>
          </p:cNvSpPr>
          <p:nvPr/>
        </p:nvSpPr>
        <p:spPr>
          <a:xfrm>
            <a:off x="4045602" y="5851950"/>
            <a:ext cx="3339180" cy="397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Orbit count</a:t>
            </a:r>
            <a:endParaRPr lang="en-US" sz="1600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1D2407A-C4B0-45F8-B748-3FCCC3D28970}"/>
              </a:ext>
            </a:extLst>
          </p:cNvPr>
          <p:cNvSpPr txBox="1">
            <a:spLocks/>
          </p:cNvSpPr>
          <p:nvPr/>
        </p:nvSpPr>
        <p:spPr>
          <a:xfrm>
            <a:off x="3383306" y="4394721"/>
            <a:ext cx="558480" cy="2237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ym typeface="Wingdings" panose="05000000000000000000" pitchFamily="2" charset="2"/>
              </a:rPr>
              <a:t>tidal</a:t>
            </a:r>
            <a:endParaRPr lang="en-US" sz="160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648DBDB-9335-4313-B190-1F8D67A81443}"/>
              </a:ext>
            </a:extLst>
          </p:cNvPr>
          <p:cNvGrpSpPr/>
          <p:nvPr/>
        </p:nvGrpSpPr>
        <p:grpSpPr>
          <a:xfrm>
            <a:off x="4177650" y="2539578"/>
            <a:ext cx="3080118" cy="1563228"/>
            <a:chOff x="4907902" y="2588932"/>
            <a:chExt cx="3080118" cy="1563228"/>
          </a:xfrm>
        </p:grpSpPr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C5887639-3BF1-4D44-91D5-633B798320AD}"/>
                </a:ext>
              </a:extLst>
            </p:cNvPr>
            <p:cNvSpPr txBox="1">
              <a:spLocks/>
            </p:cNvSpPr>
            <p:nvPr/>
          </p:nvSpPr>
          <p:spPr>
            <a:xfrm>
              <a:off x="4907902" y="2588932"/>
              <a:ext cx="3080118" cy="15357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Sets direction of tidal forces</a:t>
              </a:r>
              <a:br>
                <a:rPr lang="en-US" sz="2000" dirty="0"/>
              </a:br>
              <a:endParaRPr lang="en-US" sz="16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AA27559-9D18-445E-ABDB-D5057B7A0DBC}"/>
                </a:ext>
              </a:extLst>
            </p:cNvPr>
            <p:cNvSpPr/>
            <p:nvPr/>
          </p:nvSpPr>
          <p:spPr>
            <a:xfrm>
              <a:off x="5218390" y="289992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6ED5EE6-A142-4754-A49D-1FBE0C2A2EAC}"/>
                </a:ext>
              </a:extLst>
            </p:cNvPr>
            <p:cNvCxnSpPr>
              <a:cxnSpLocks/>
              <a:stCxn id="18" idx="0"/>
              <a:endCxn id="18" idx="4"/>
            </p:cNvCxnSpPr>
            <p:nvPr/>
          </p:nvCxnSpPr>
          <p:spPr>
            <a:xfrm>
              <a:off x="5675590" y="2899923"/>
              <a:ext cx="0" cy="9144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A54EA18-BD73-48C8-9493-2F2CEEDB6402}"/>
                </a:ext>
              </a:extLst>
            </p:cNvPr>
            <p:cNvCxnSpPr>
              <a:cxnSpLocks/>
              <a:stCxn id="18" idx="2"/>
              <a:endCxn id="28" idx="2"/>
            </p:cNvCxnSpPr>
            <p:nvPr/>
          </p:nvCxnSpPr>
          <p:spPr>
            <a:xfrm>
              <a:off x="5218390" y="3357123"/>
              <a:ext cx="3516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F15E1D8-5BC5-420D-AF65-8689B9715794}"/>
                </a:ext>
              </a:extLst>
            </p:cNvPr>
            <p:cNvCxnSpPr>
              <a:cxnSpLocks/>
              <a:stCxn id="18" idx="6"/>
              <a:endCxn id="28" idx="6"/>
            </p:cNvCxnSpPr>
            <p:nvPr/>
          </p:nvCxnSpPr>
          <p:spPr>
            <a:xfrm flipH="1">
              <a:off x="5781102" y="3357123"/>
              <a:ext cx="3516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F2C5767-AD4C-4FC2-A74F-6BEA031B1084}"/>
                </a:ext>
              </a:extLst>
            </p:cNvPr>
            <p:cNvSpPr/>
            <p:nvPr/>
          </p:nvSpPr>
          <p:spPr>
            <a:xfrm>
              <a:off x="5570079" y="3251611"/>
              <a:ext cx="211023" cy="2110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A2B967D-BEC9-4AC5-98CF-6ED3D04FA95D}"/>
                </a:ext>
              </a:extLst>
            </p:cNvPr>
            <p:cNvSpPr/>
            <p:nvPr/>
          </p:nvSpPr>
          <p:spPr>
            <a:xfrm>
              <a:off x="6765834" y="289992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9F87F5-B0E6-4024-BD26-5F58C1C70EC1}"/>
                </a:ext>
              </a:extLst>
            </p:cNvPr>
            <p:cNvCxnSpPr>
              <a:cxnSpLocks/>
              <a:stCxn id="36" idx="2"/>
              <a:endCxn id="40" idx="2"/>
            </p:cNvCxnSpPr>
            <p:nvPr/>
          </p:nvCxnSpPr>
          <p:spPr>
            <a:xfrm>
              <a:off x="6765834" y="3357123"/>
              <a:ext cx="3516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54C8F78-4539-4124-97D9-CC3080422128}"/>
                </a:ext>
              </a:extLst>
            </p:cNvPr>
            <p:cNvCxnSpPr>
              <a:cxnSpLocks/>
              <a:stCxn id="36" idx="6"/>
              <a:endCxn id="40" idx="6"/>
            </p:cNvCxnSpPr>
            <p:nvPr/>
          </p:nvCxnSpPr>
          <p:spPr>
            <a:xfrm flipH="1">
              <a:off x="7328546" y="3357123"/>
              <a:ext cx="3516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9C0DA2B-8BBB-47A2-B86F-7DFD14A7CB02}"/>
                </a:ext>
              </a:extLst>
            </p:cNvPr>
            <p:cNvSpPr/>
            <p:nvPr/>
          </p:nvSpPr>
          <p:spPr>
            <a:xfrm>
              <a:off x="7117523" y="3251611"/>
              <a:ext cx="211023" cy="2110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73E0B97-239E-4D1A-AD46-AA00FD76DA93}"/>
                    </a:ext>
                  </a:extLst>
                </p:cNvPr>
                <p:cNvSpPr txBox="1"/>
                <p:nvPr/>
              </p:nvSpPr>
              <p:spPr>
                <a:xfrm>
                  <a:off x="5272069" y="3782828"/>
                  <a:ext cx="24507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≳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r>
                    <a:rPr lang="en-US" dirty="0"/>
                    <a:t>              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73E0B97-239E-4D1A-AD46-AA00FD76DA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2069" y="3782828"/>
                  <a:ext cx="245079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C397382-8A62-45E2-98C9-D775393CA196}"/>
                </a:ext>
              </a:extLst>
            </p:cNvPr>
            <p:cNvSpPr txBox="1"/>
            <p:nvPr/>
          </p:nvSpPr>
          <p:spPr>
            <a:xfrm>
              <a:off x="6254823" y="3172456"/>
              <a:ext cx="377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vs</a:t>
              </a: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5F6AD9-5DEC-402E-8201-5380A405AAB9}"/>
              </a:ext>
            </a:extLst>
          </p:cNvPr>
          <p:cNvCxnSpPr>
            <a:cxnSpLocks/>
          </p:cNvCxnSpPr>
          <p:nvPr/>
        </p:nvCxnSpPr>
        <p:spPr>
          <a:xfrm>
            <a:off x="4045601" y="1647033"/>
            <a:ext cx="0" cy="456715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56D3652-0DEF-4A2F-9FCB-F56643BFAD4E}"/>
              </a:ext>
            </a:extLst>
          </p:cNvPr>
          <p:cNvCxnSpPr>
            <a:cxnSpLocks/>
          </p:cNvCxnSpPr>
          <p:nvPr/>
        </p:nvCxnSpPr>
        <p:spPr>
          <a:xfrm flipV="1">
            <a:off x="3596788" y="5115206"/>
            <a:ext cx="714" cy="194084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852143-F7FE-45B2-ADF6-DF70DED216C8}"/>
              </a:ext>
            </a:extLst>
          </p:cNvPr>
          <p:cNvCxnSpPr>
            <a:cxnSpLocks/>
          </p:cNvCxnSpPr>
          <p:nvPr/>
        </p:nvCxnSpPr>
        <p:spPr>
          <a:xfrm>
            <a:off x="3905539" y="4635989"/>
            <a:ext cx="1538" cy="219303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DECE43A-8113-4328-A406-7A5BDD0B2A93}"/>
              </a:ext>
            </a:extLst>
          </p:cNvPr>
          <p:cNvCxnSpPr>
            <a:cxnSpLocks/>
          </p:cNvCxnSpPr>
          <p:nvPr/>
        </p:nvCxnSpPr>
        <p:spPr>
          <a:xfrm>
            <a:off x="3352214" y="1647033"/>
            <a:ext cx="396154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52437E9-C209-4055-B1FD-BF577C90FE7F}"/>
              </a:ext>
            </a:extLst>
          </p:cNvPr>
          <p:cNvCxnSpPr>
            <a:cxnSpLocks/>
          </p:cNvCxnSpPr>
          <p:nvPr/>
        </p:nvCxnSpPr>
        <p:spPr>
          <a:xfrm>
            <a:off x="3352214" y="2464422"/>
            <a:ext cx="396154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326EF8A-B1DA-4069-BD78-FF20E8F6B4E7}"/>
              </a:ext>
            </a:extLst>
          </p:cNvPr>
          <p:cNvCxnSpPr>
            <a:cxnSpLocks/>
          </p:cNvCxnSpPr>
          <p:nvPr/>
        </p:nvCxnSpPr>
        <p:spPr>
          <a:xfrm>
            <a:off x="3352214" y="4172436"/>
            <a:ext cx="396154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C9EE624-0224-466D-A5AF-CA01277C0B13}"/>
              </a:ext>
            </a:extLst>
          </p:cNvPr>
          <p:cNvCxnSpPr>
            <a:cxnSpLocks/>
          </p:cNvCxnSpPr>
          <p:nvPr/>
        </p:nvCxnSpPr>
        <p:spPr>
          <a:xfrm>
            <a:off x="3352214" y="5842619"/>
            <a:ext cx="396154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30F23D3-4A22-4D98-8C23-4EF9486D629C}"/>
                  </a:ext>
                </a:extLst>
              </p:cNvPr>
              <p:cNvSpPr txBox="1"/>
              <p:nvPr/>
            </p:nvSpPr>
            <p:spPr>
              <a:xfrm>
                <a:off x="3277773" y="1716664"/>
                <a:ext cx="802207" cy="663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argPr>
                                <m:argSz m:val="-1"/>
                              </m:argP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𝑖𝑚𝑝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br>
                  <a:rPr lang="en-US" dirty="0">
                    <a:solidFill>
                      <a:schemeClr val="accent1"/>
                    </a:solidFill>
                  </a:rPr>
                </a:b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30F23D3-4A22-4D98-8C23-4EF9486D6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773" y="1716664"/>
                <a:ext cx="802207" cy="663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84535F-A391-4C55-B626-F49AC2DB6541}"/>
                  </a:ext>
                </a:extLst>
              </p:cNvPr>
              <p:cNvSpPr txBox="1"/>
              <p:nvPr/>
            </p:nvSpPr>
            <p:spPr>
              <a:xfrm>
                <a:off x="3356371" y="3087661"/>
                <a:ext cx="743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84535F-A391-4C55-B626-F49AC2DB6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371" y="3087661"/>
                <a:ext cx="74385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5FC5C1B-4437-45CA-BB84-7D656E1E5AEC}"/>
                  </a:ext>
                </a:extLst>
              </p:cNvPr>
              <p:cNvSpPr txBox="1"/>
              <p:nvPr/>
            </p:nvSpPr>
            <p:spPr>
              <a:xfrm>
                <a:off x="3387758" y="4761573"/>
                <a:ext cx="712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5FC5C1B-4437-45CA-BB84-7D656E1E5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758" y="4761573"/>
                <a:ext cx="712887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1CFAA0E-782D-47F9-AE1E-F720917B22F1}"/>
                  </a:ext>
                </a:extLst>
              </p:cNvPr>
              <p:cNvSpPr txBox="1"/>
              <p:nvPr/>
            </p:nvSpPr>
            <p:spPr>
              <a:xfrm>
                <a:off x="3468883" y="5867883"/>
                <a:ext cx="591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1CFAA0E-782D-47F9-AE1E-F720917B2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883" y="5867883"/>
                <a:ext cx="591316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EB3347C-C844-44BA-85C3-14CBE7FEFF97}"/>
              </a:ext>
            </a:extLst>
          </p:cNvPr>
          <p:cNvCxnSpPr>
            <a:cxnSpLocks/>
          </p:cNvCxnSpPr>
          <p:nvPr/>
        </p:nvCxnSpPr>
        <p:spPr>
          <a:xfrm>
            <a:off x="1907333" y="4134874"/>
            <a:ext cx="137044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696A778-E0EE-4B39-B0D6-70AF46001EEE}"/>
              </a:ext>
            </a:extLst>
          </p:cNvPr>
          <p:cNvCxnSpPr>
            <a:cxnSpLocks/>
          </p:cNvCxnSpPr>
          <p:nvPr/>
        </p:nvCxnSpPr>
        <p:spPr>
          <a:xfrm>
            <a:off x="6875034" y="2075365"/>
            <a:ext cx="915676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957433D0-55CF-49BC-AC68-398872C8DFD0}"/>
              </a:ext>
            </a:extLst>
          </p:cNvPr>
          <p:cNvSpPr txBox="1">
            <a:spLocks/>
          </p:cNvSpPr>
          <p:nvPr/>
        </p:nvSpPr>
        <p:spPr>
          <a:xfrm>
            <a:off x="3192560" y="5298361"/>
            <a:ext cx="936549" cy="4310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ym typeface="Wingdings" panose="05000000000000000000" pitchFamily="2" charset="2"/>
              </a:rPr>
              <a:t>adiabatic shielding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0547BC-BE43-48CB-B7E8-FBEA8785259C}"/>
              </a:ext>
            </a:extLst>
          </p:cNvPr>
          <p:cNvSpPr txBox="1"/>
          <p:nvPr/>
        </p:nvSpPr>
        <p:spPr>
          <a:xfrm>
            <a:off x="3879207" y="6348579"/>
            <a:ext cx="443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detail: Delos 2019a [arXiv:1906.10690]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418AE-8DF8-490D-8D75-8F7E92C79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13</a:t>
            </a:fld>
            <a:r>
              <a:rPr lang="en-US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86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44" grpId="0" animBg="1"/>
      <p:bldP spid="6" grpId="0"/>
      <p:bldP spid="41" grpId="0"/>
      <p:bldP spid="43" grpId="0"/>
      <p:bldP spid="47" grpId="0" animBg="1"/>
      <p:bldP spid="75" grpId="0"/>
      <p:bldP spid="76" grpId="0"/>
      <p:bldP spid="77" grpId="0"/>
      <p:bldP spid="78" grpId="0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D9900D7-437B-4347-89E6-A850E2DF0D6B}"/>
              </a:ext>
            </a:extLst>
          </p:cNvPr>
          <p:cNvSpPr/>
          <p:nvPr/>
        </p:nvSpPr>
        <p:spPr>
          <a:xfrm>
            <a:off x="2719489" y="4646136"/>
            <a:ext cx="2217374" cy="646331"/>
          </a:xfrm>
          <a:prstGeom prst="rect">
            <a:avLst/>
          </a:prstGeom>
          <a:ln w="28575"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F01603-859E-4529-A69B-81709540E8D8}"/>
              </a:ext>
            </a:extLst>
          </p:cNvPr>
          <p:cNvSpPr/>
          <p:nvPr/>
        </p:nvSpPr>
        <p:spPr>
          <a:xfrm>
            <a:off x="2278744" y="1758813"/>
            <a:ext cx="3209731" cy="78377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85B5D-E50B-4B39-99B7-E24F5FDFCA70}"/>
              </a:ext>
            </a:extLst>
          </p:cNvPr>
          <p:cNvSpPr/>
          <p:nvPr/>
        </p:nvSpPr>
        <p:spPr>
          <a:xfrm>
            <a:off x="6156960" y="1801488"/>
            <a:ext cx="5196840" cy="4322088"/>
          </a:xfrm>
          <a:prstGeom prst="rect">
            <a:avLst/>
          </a:prstGeom>
          <a:ln w="285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76C7A-E02A-40BD-AD00-0B9677D37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Modeling tidal evolution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6B9299-8F18-40FA-B0C9-09E32B6129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4982"/>
                <a:ext cx="10515600" cy="424732"/>
              </a:xfrm>
            </p:spPr>
            <p:txBody>
              <a:bodyPr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Focus on the dark matter annihilation rate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400" dirty="0"/>
                  <a:t>                          .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6B9299-8F18-40FA-B0C9-09E32B612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4982"/>
                <a:ext cx="10515600" cy="424732"/>
              </a:xfrm>
              <a:blipFill>
                <a:blip r:embed="rId6"/>
                <a:stretch>
                  <a:fillRect l="-928" t="-2000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C20E39D2-743C-44EA-9DF4-4183698614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03" y="1832826"/>
            <a:ext cx="3045677" cy="615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AE6BAE-7DF8-46D9-AE1C-3D8B2B1FCF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55" y="1062482"/>
            <a:ext cx="1623652" cy="671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2B009A-BF21-44D4-A5A6-4C5DBD44BE9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8286" y="2409968"/>
            <a:ext cx="4561058" cy="3683488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D2E532F-9205-4E2C-B937-5ADE7F37024B}"/>
              </a:ext>
            </a:extLst>
          </p:cNvPr>
          <p:cNvSpPr/>
          <p:nvPr/>
        </p:nvSpPr>
        <p:spPr>
          <a:xfrm>
            <a:off x="8039101" y="2008775"/>
            <a:ext cx="3124734" cy="2302877"/>
          </a:xfrm>
          <a:custGeom>
            <a:avLst/>
            <a:gdLst>
              <a:gd name="connsiteX0" fmla="*/ 0 w 3124733"/>
              <a:gd name="connsiteY0" fmla="*/ 0 h 2394576"/>
              <a:gd name="connsiteX1" fmla="*/ 3124733 w 3124733"/>
              <a:gd name="connsiteY1" fmla="*/ 0 h 2394576"/>
              <a:gd name="connsiteX2" fmla="*/ 3124733 w 3124733"/>
              <a:gd name="connsiteY2" fmla="*/ 2394576 h 2394576"/>
              <a:gd name="connsiteX3" fmla="*/ 1449699 w 3124733"/>
              <a:gd name="connsiteY3" fmla="*/ 2394576 h 2394576"/>
              <a:gd name="connsiteX4" fmla="*/ 1449699 w 3124733"/>
              <a:gd name="connsiteY4" fmla="*/ 944876 h 2394576"/>
              <a:gd name="connsiteX5" fmla="*/ 0 w 3124733"/>
              <a:gd name="connsiteY5" fmla="*/ 944876 h 239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4733" h="2394576">
                <a:moveTo>
                  <a:pt x="0" y="0"/>
                </a:moveTo>
                <a:lnTo>
                  <a:pt x="3124733" y="0"/>
                </a:lnTo>
                <a:lnTo>
                  <a:pt x="3124733" y="2394576"/>
                </a:lnTo>
                <a:lnTo>
                  <a:pt x="1449699" y="2394576"/>
                </a:lnTo>
                <a:lnTo>
                  <a:pt x="1449699" y="944876"/>
                </a:lnTo>
                <a:lnTo>
                  <a:pt x="0" y="9448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AC666-4513-4DE9-BBCE-8934795AF92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7158" y="1845414"/>
            <a:ext cx="3124731" cy="24014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CF92A4-743E-4901-A630-C54B8276AA0B}"/>
              </a:ext>
            </a:extLst>
          </p:cNvPr>
          <p:cNvSpPr txBox="1"/>
          <p:nvPr/>
        </p:nvSpPr>
        <p:spPr>
          <a:xfrm>
            <a:off x="5793516" y="2790881"/>
            <a:ext cx="137517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8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radial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2A52E-3D10-48C3-B9CD-214CED22B270}"/>
              </a:ext>
            </a:extLst>
          </p:cNvPr>
          <p:cNvSpPr txBox="1"/>
          <p:nvPr/>
        </p:nvSpPr>
        <p:spPr>
          <a:xfrm>
            <a:off x="6600556" y="1995983"/>
            <a:ext cx="142771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More circular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23C033-15E4-459B-A9BD-9E0F2A060DEF}"/>
              </a:ext>
            </a:extLst>
          </p:cNvPr>
          <p:cNvSpPr txBox="1"/>
          <p:nvPr/>
        </p:nvSpPr>
        <p:spPr>
          <a:xfrm>
            <a:off x="8854751" y="1074182"/>
            <a:ext cx="2499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[Story is similar for other subhalo properties]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A9BDCA-CD5D-40A8-8A7A-86B7B1F56A64}"/>
                  </a:ext>
                </a:extLst>
              </p:cNvPr>
              <p:cNvSpPr txBox="1"/>
              <p:nvPr/>
            </p:nvSpPr>
            <p:spPr>
              <a:xfrm>
                <a:off x="859972" y="3820975"/>
                <a:ext cx="5050293" cy="646331"/>
              </a:xfrm>
              <a:prstGeom prst="rect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Factor related to change in density profile shape;</a:t>
                </a:r>
                <a:endParaRPr lang="en-US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</a:t>
                </a:r>
                <a:r>
                  <a:rPr lang="en-US" b="0" dirty="0">
                    <a:solidFill>
                      <a:schemeClr val="tx1"/>
                    </a:solidFill>
                  </a:rPr>
                  <a:t>ndex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[</a:t>
                </a:r>
                <a:r>
                  <a:rPr lang="en-US" i="1" dirty="0">
                    <a:solidFill>
                      <a:schemeClr val="tx1"/>
                    </a:solidFill>
                  </a:rPr>
                  <a:t>tidal heating distribution</a:t>
                </a:r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A9BDCA-CD5D-40A8-8A7A-86B7B1F56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2" y="3820975"/>
                <a:ext cx="5050293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55">
            <a:extLst>
              <a:ext uri="{FF2B5EF4-FFF2-40B4-BE49-F238E27FC236}">
                <a16:creationId xmlns:a16="http://schemas.microsoft.com/office/drawing/2014/main" id="{EAE3DA0D-37BF-45F2-8A9D-41BB7C7005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319" y="4825980"/>
            <a:ext cx="1999627" cy="31582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8F448A-BF85-4189-99F1-860E768FD66B}"/>
              </a:ext>
            </a:extLst>
          </p:cNvPr>
          <p:cNvSpPr txBox="1"/>
          <p:nvPr/>
        </p:nvSpPr>
        <p:spPr>
          <a:xfrm>
            <a:off x="838200" y="1739581"/>
            <a:ext cx="152854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Evolution satisfies: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2441C5-51A0-4086-9B73-3FDC96C0A487}"/>
              </a:ext>
            </a:extLst>
          </p:cNvPr>
          <p:cNvSpPr txBox="1"/>
          <p:nvPr/>
        </p:nvSpPr>
        <p:spPr>
          <a:xfrm>
            <a:off x="838200" y="4559373"/>
            <a:ext cx="1802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Fixed by overall scale: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1451435-BE8F-4BE0-9ECA-8018FC1164A8}"/>
                  </a:ext>
                </a:extLst>
              </p:cNvPr>
              <p:cNvSpPr txBox="1"/>
              <p:nvPr/>
            </p:nvSpPr>
            <p:spPr>
              <a:xfrm>
                <a:off x="859971" y="5457765"/>
                <a:ext cx="4802534" cy="664541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Compression/stretching; </a:t>
                </a:r>
                <a:r>
                  <a:rPr lang="en-US" dirty="0">
                    <a:solidFill>
                      <a:schemeClr val="tx1"/>
                    </a:solidFill>
                  </a:rPr>
                  <a:t>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argPr>
                          <m:argSz m:val="-1"/>
                        </m:argP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:r>
                  <a:rPr lang="en-US" i="1" dirty="0">
                    <a:solidFill>
                      <a:schemeClr val="tx1"/>
                    </a:solidFill>
                  </a:rPr>
                  <a:t>tidal force direction and strength</a:t>
                </a:r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1451435-BE8F-4BE0-9ECA-8018FC116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" y="5457765"/>
                <a:ext cx="4802534" cy="6645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34E430-5DB1-480F-B731-BB9FA0DF33FB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488475" y="2150699"/>
            <a:ext cx="6684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Left Brace 34">
            <a:extLst>
              <a:ext uri="{FF2B5EF4-FFF2-40B4-BE49-F238E27FC236}">
                <a16:creationId xmlns:a16="http://schemas.microsoft.com/office/drawing/2014/main" id="{061B46F6-3CF9-4BD5-A23E-0DE326248015}"/>
              </a:ext>
            </a:extLst>
          </p:cNvPr>
          <p:cNvSpPr/>
          <p:nvPr/>
        </p:nvSpPr>
        <p:spPr>
          <a:xfrm rot="16200000">
            <a:off x="3956271" y="2222873"/>
            <a:ext cx="170343" cy="427403"/>
          </a:xfrm>
          <a:prstGeom prst="leftBrace">
            <a:avLst>
              <a:gd name="adj1" fmla="val 101070"/>
              <a:gd name="adj2" fmla="val 50000"/>
            </a:avLst>
          </a:prstGeom>
          <a:ln w="28575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D89895-81A4-41C3-A30A-221A05FF06A2}"/>
              </a:ext>
            </a:extLst>
          </p:cNvPr>
          <p:cNvCxnSpPr>
            <a:cxnSpLocks/>
            <a:stCxn id="35" idx="1"/>
          </p:cNvCxnSpPr>
          <p:nvPr/>
        </p:nvCxnSpPr>
        <p:spPr>
          <a:xfrm>
            <a:off x="4041443" y="2521746"/>
            <a:ext cx="0" cy="1299229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74AD19-7B86-4FBC-B173-F03422F2EF33}"/>
                  </a:ext>
                </a:extLst>
              </p:cNvPr>
              <p:cNvSpPr txBox="1"/>
              <p:nvPr/>
            </p:nvSpPr>
            <p:spPr>
              <a:xfrm>
                <a:off x="859972" y="2725462"/>
                <a:ext cx="4127155" cy="941540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Coefficient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depends on</a:t>
                </a:r>
              </a:p>
              <a:p>
                <a:pPr marL="182880" indent="-18288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argPr>
                          <m:argSz m:val="-1"/>
                        </m:argP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[</a:t>
                </a:r>
                <a:r>
                  <a:rPr lang="en-US" i="1" dirty="0">
                    <a:solidFill>
                      <a:schemeClr val="tx1"/>
                    </a:solidFill>
                  </a:rPr>
                  <a:t>energy injection per orbit</a:t>
                </a:r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  <a:p>
                <a:pPr marL="182880" indent="-18288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:r>
                  <a:rPr lang="en-US" i="1" dirty="0">
                    <a:solidFill>
                      <a:schemeClr val="tx1"/>
                    </a:solidFill>
                  </a:rPr>
                  <a:t>direction of tidal forces</a:t>
                </a:r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74AD19-7B86-4FBC-B173-F03422F2E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2" y="2725462"/>
                <a:ext cx="4127155" cy="9415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3578C9E-7968-4815-9DCD-8CF7417008E8}"/>
              </a:ext>
            </a:extLst>
          </p:cNvPr>
          <p:cNvCxnSpPr/>
          <p:nvPr/>
        </p:nvCxnSpPr>
        <p:spPr>
          <a:xfrm flipV="1">
            <a:off x="3721370" y="2346471"/>
            <a:ext cx="0" cy="37474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B12774-2BC8-4D36-B94A-1E38BF301471}"/>
              </a:ext>
            </a:extLst>
          </p:cNvPr>
          <p:cNvCxnSpPr>
            <a:cxnSpLocks/>
          </p:cNvCxnSpPr>
          <p:nvPr/>
        </p:nvCxnSpPr>
        <p:spPr>
          <a:xfrm flipV="1">
            <a:off x="4206095" y="5112623"/>
            <a:ext cx="0" cy="34514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FF2613-7CE6-448E-A3CF-AE76F2704326}"/>
              </a:ext>
            </a:extLst>
          </p:cNvPr>
          <p:cNvSpPr txBox="1"/>
          <p:nvPr/>
        </p:nvSpPr>
        <p:spPr>
          <a:xfrm>
            <a:off x="3879207" y="6349061"/>
            <a:ext cx="443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detail: Delos 2019a [arXiv:1906.10690]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CFABA0-4759-4720-9ECF-0C64A53A721C}"/>
              </a:ext>
            </a:extLst>
          </p:cNvPr>
          <p:cNvCxnSpPr>
            <a:cxnSpLocks/>
          </p:cNvCxnSpPr>
          <p:nvPr/>
        </p:nvCxnSpPr>
        <p:spPr>
          <a:xfrm flipV="1">
            <a:off x="11077773" y="3394075"/>
            <a:ext cx="0" cy="1916972"/>
          </a:xfrm>
          <a:prstGeom prst="straightConnector1">
            <a:avLst/>
          </a:prstGeom>
          <a:ln w="28575">
            <a:solidFill>
              <a:srgbClr val="C55A11"/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071F18-A4A4-4F1E-91A5-E605720F4845}"/>
              </a:ext>
            </a:extLst>
          </p:cNvPr>
          <p:cNvSpPr txBox="1"/>
          <p:nvPr/>
        </p:nvSpPr>
        <p:spPr>
          <a:xfrm>
            <a:off x="9650853" y="5311046"/>
            <a:ext cx="1979407" cy="923330"/>
          </a:xfrm>
          <a:prstGeom prst="rect">
            <a:avLst/>
          </a:prstGeom>
          <a:ln w="28575">
            <a:solidFill>
              <a:srgbClr val="C55A1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More circular: tidal efficiency drops as outskirts stripped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99422-F47C-44FA-BE0D-9B76FB9E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14</a:t>
            </a:fld>
            <a:r>
              <a:rPr lang="en-US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2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" grpId="0" animBg="1"/>
      <p:bldP spid="19" grpId="0" animBg="1"/>
      <p:bldP spid="14" grpId="0" animBg="1"/>
      <p:bldP spid="15" grpId="0" animBg="1"/>
      <p:bldP spid="21" grpId="0" animBg="1"/>
      <p:bldP spid="29" grpId="0"/>
      <p:bldP spid="30" grpId="0" animBg="1"/>
      <p:bldP spid="35" grpId="0" animBg="1"/>
      <p:bldP spid="20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D0E21BB-0F2A-4B6F-BABC-7ECE7934B50F}"/>
              </a:ext>
            </a:extLst>
          </p:cNvPr>
          <p:cNvSpPr/>
          <p:nvPr/>
        </p:nvSpPr>
        <p:spPr>
          <a:xfrm>
            <a:off x="829681" y="2242937"/>
            <a:ext cx="4684711" cy="38360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83E4F-9B12-4C46-837E-79000BE6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59036" cy="1325563"/>
          </a:xfrm>
        </p:spPr>
        <p:txBody>
          <a:bodyPr/>
          <a:lstStyle/>
          <a:p>
            <a:pPr algn="ctr"/>
            <a:r>
              <a:rPr lang="en-US" dirty="0"/>
              <a:t>Stellar encounters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D00B28-46FF-4405-9CAC-4F2BB74D2604}"/>
                  </a:ext>
                </a:extLst>
              </p:cNvPr>
              <p:cNvSpPr txBox="1"/>
              <p:nvPr/>
            </p:nvSpPr>
            <p:spPr>
              <a:xfrm>
                <a:off x="838199" y="1322293"/>
                <a:ext cx="468471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 modified </a:t>
                </a:r>
                <a:r>
                  <a:rPr lang="en-US" sz="2000" cap="small" dirty="0"/>
                  <a:t>Gadget-2</a:t>
                </a:r>
                <a:r>
                  <a:rPr lang="en-US" sz="2000" dirty="0"/>
                  <a:t> to apply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2000" dirty="0"/>
                  <a:t> induced by a series of stellar encounters…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D00B28-46FF-4405-9CAC-4F2BB74D2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22293"/>
                <a:ext cx="4684711" cy="707886"/>
              </a:xfrm>
              <a:prstGeom prst="rect">
                <a:avLst/>
              </a:prstGeom>
              <a:blipFill>
                <a:blip r:embed="rId5"/>
                <a:stretch>
                  <a:fillRect l="-1300" t="-10345" r="-2081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105D92B-6404-4097-9AFE-A7C4B1D5C061}"/>
              </a:ext>
            </a:extLst>
          </p:cNvPr>
          <p:cNvSpPr txBox="1"/>
          <p:nvPr/>
        </p:nvSpPr>
        <p:spPr>
          <a:xfrm>
            <a:off x="829681" y="2242937"/>
            <a:ext cx="468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…and developed an accurate</a:t>
            </a:r>
          </a:p>
          <a:p>
            <a:pPr algn="ctr"/>
            <a:r>
              <a:rPr lang="en-US" sz="2000" dirty="0"/>
              <a:t>predictive model: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9B09CE-A614-4B6B-8BD2-AA816F5518CC}"/>
              </a:ext>
            </a:extLst>
          </p:cNvPr>
          <p:cNvCxnSpPr>
            <a:cxnSpLocks/>
          </p:cNvCxnSpPr>
          <p:nvPr/>
        </p:nvCxnSpPr>
        <p:spPr>
          <a:xfrm>
            <a:off x="4254366" y="1847460"/>
            <a:ext cx="12238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7BFE9A-0092-4E75-9460-97E169066591}"/>
              </a:ext>
            </a:extLst>
          </p:cNvPr>
          <p:cNvCxnSpPr>
            <a:cxnSpLocks/>
          </p:cNvCxnSpPr>
          <p:nvPr/>
        </p:nvCxnSpPr>
        <p:spPr>
          <a:xfrm>
            <a:off x="1674796" y="2987347"/>
            <a:ext cx="0" cy="22969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149E11A1-13F0-41AD-B02B-4859960C8B0F}"/>
              </a:ext>
            </a:extLst>
          </p:cNvPr>
          <p:cNvSpPr/>
          <p:nvPr/>
        </p:nvSpPr>
        <p:spPr>
          <a:xfrm>
            <a:off x="1767840" y="4579620"/>
            <a:ext cx="2286000" cy="632460"/>
          </a:xfrm>
          <a:prstGeom prst="roundRect">
            <a:avLst>
              <a:gd name="adj" fmla="val 24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CD1024-98CC-4660-9CF6-9E315F0CAE9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732" y="2901820"/>
            <a:ext cx="4574453" cy="3107288"/>
          </a:xfrm>
          <a:prstGeom prst="rect">
            <a:avLst/>
          </a:prstGeom>
        </p:spPr>
      </p:pic>
      <p:pic>
        <p:nvPicPr>
          <p:cNvPr id="9" name="stellar">
            <a:hlinkClick r:id="" action="ppaction://media"/>
            <a:extLst>
              <a:ext uri="{FF2B5EF4-FFF2-40B4-BE49-F238E27FC236}">
                <a16:creationId xmlns:a16="http://schemas.microsoft.com/office/drawing/2014/main" id="{7EFAB86C-5E10-429F-A7BC-1619F2415E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97236" y="363361"/>
            <a:ext cx="5756564" cy="57249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0ED2FF-ABF4-42D8-942A-8528E58753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7236" y="363361"/>
            <a:ext cx="5756564" cy="5724992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9CE628-1F1B-46DD-B187-A809C1C83C86}"/>
              </a:ext>
            </a:extLst>
          </p:cNvPr>
          <p:cNvSpPr txBox="1"/>
          <p:nvPr/>
        </p:nvSpPr>
        <p:spPr>
          <a:xfrm>
            <a:off x="3873596" y="6348753"/>
            <a:ext cx="444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detail: Delos 2019b [arXiv:1907.13133]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E97350-C5AE-42C2-B4F7-81D9ECD0B8E5}"/>
                  </a:ext>
                </a:extLst>
              </p:cNvPr>
              <p:cNvSpPr txBox="1"/>
              <p:nvPr/>
            </p:nvSpPr>
            <p:spPr>
              <a:xfrm>
                <a:off x="5597246" y="350487"/>
                <a:ext cx="5756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-body microhalo encountering a series of stars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E97350-C5AE-42C2-B4F7-81D9ECD0B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246" y="350487"/>
                <a:ext cx="5756554" cy="400110"/>
              </a:xfrm>
              <a:prstGeom prst="rect">
                <a:avLst/>
              </a:prstGeom>
              <a:blipFill>
                <a:blip r:embed="rId10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65544D8-A877-4D94-92B5-B3441AB2803B}"/>
              </a:ext>
            </a:extLst>
          </p:cNvPr>
          <p:cNvSpPr txBox="1"/>
          <p:nvPr/>
        </p:nvSpPr>
        <p:spPr>
          <a:xfrm rot="16200000">
            <a:off x="11105495" y="3130248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0.06 pc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B1D5B4-89D2-4737-A0C9-34D167AE25E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1538467" y="363240"/>
            <a:ext cx="0" cy="251870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DCB36CF-7EEA-4856-97AA-9009FA797159}"/>
              </a:ext>
            </a:extLst>
          </p:cNvPr>
          <p:cNvCxnSpPr>
            <a:stCxn id="20" idx="1"/>
          </p:cNvCxnSpPr>
          <p:nvPr/>
        </p:nvCxnSpPr>
        <p:spPr>
          <a:xfrm flipH="1">
            <a:off x="11538466" y="3747886"/>
            <a:ext cx="1" cy="234058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898A91D-E56B-4250-82F7-211C6C1BA95D}"/>
              </a:ext>
            </a:extLst>
          </p:cNvPr>
          <p:cNvSpPr/>
          <p:nvPr/>
        </p:nvSpPr>
        <p:spPr>
          <a:xfrm>
            <a:off x="4417888" y="5088618"/>
            <a:ext cx="174641" cy="195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6AD60-0A8F-466A-AC9B-25893FEF4912}"/>
              </a:ext>
            </a:extLst>
          </p:cNvPr>
          <p:cNvSpPr txBox="1"/>
          <p:nvPr/>
        </p:nvSpPr>
        <p:spPr>
          <a:xfrm>
            <a:off x="9606809" y="5463905"/>
            <a:ext cx="1757917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1305 encounters</a:t>
            </a:r>
          </a:p>
          <a:p>
            <a:pPr algn="r"/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 total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76EF3-94C6-4B1C-8617-8B8D3644F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15</a:t>
            </a:fld>
            <a:r>
              <a:rPr lang="en-US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9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8866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9" repeatCount="indefinite" fill="hold" display="0">
                      <p:stCondLst>
                        <p:cond delay="indefinite"/>
                      </p:stCondLst>
                    </p:cTn>
                    <p:tgtEl>
                      <p:spTgt spid="9"/>
                    </p:tgtEl>
                  </p:cMediaNode>
                </p:video>
                <p:seq concurrent="1" nextAc="seek">
                  <p:cTn id="10" restart="whenNotActive" fill="hold" evtFilter="cancelBubble" nodeType="interactiveSeq">
                    <p:stCondLst>
                      <p:cond evt="onMediaBookmark" delay="0">
                        <p:tgtEl>
                          <p14:bmkTgt spid="9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" fill="hold">
                          <p:stCondLst>
                            <p:cond delay="0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42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0.00162 L 0.30885 -0.0007 " pathEditMode="fixed" rAng="0" ptsTypes="AA">
                                          <p:cBhvr>
                                            <p:cTn id="14" dur="7364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443" y="-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8866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3" repeatCount="indefinite" fill="hold" display="0">
                      <p:stCondLst>
                        <p:cond delay="indefinite"/>
                      </p:stCondLst>
                    </p:cTn>
                    <p:tgtEl>
                      <p:spTgt spid="9"/>
                    </p:tgtEl>
                  </p:cMediaNode>
                </p:video>
              </p:childTnLst>
            </p:cTn>
          </p:par>
        </p:tnLst>
        <p:bldLst>
          <p:bldP spid="4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4F612E09-8D45-4A74-8D2B-DB1A33745BA6}"/>
              </a:ext>
            </a:extLst>
          </p:cNvPr>
          <p:cNvGrpSpPr/>
          <p:nvPr/>
        </p:nvGrpSpPr>
        <p:grpSpPr>
          <a:xfrm>
            <a:off x="838199" y="2282684"/>
            <a:ext cx="5257799" cy="3768088"/>
            <a:chOff x="838199" y="2282684"/>
            <a:chExt cx="5257799" cy="376808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11A472-7F4D-48A0-B4B2-FA65801E6811}"/>
                </a:ext>
              </a:extLst>
            </p:cNvPr>
            <p:cNvSpPr txBox="1"/>
            <p:nvPr/>
          </p:nvSpPr>
          <p:spPr>
            <a:xfrm>
              <a:off x="2165350" y="2330450"/>
              <a:ext cx="3740150" cy="2965450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endParaRPr lang="en-US" sz="2000" dirty="0"/>
            </a:p>
          </p:txBody>
        </p:sp>
        <p:pic>
          <p:nvPicPr>
            <p:cNvPr id="46" name="Picture 45" descr="A screenshot of text&#10;&#10;Description automatically generated">
              <a:extLst>
                <a:ext uri="{FF2B5EF4-FFF2-40B4-BE49-F238E27FC236}">
                  <a16:creationId xmlns:a16="http://schemas.microsoft.com/office/drawing/2014/main" id="{A16DB468-4710-4C6F-9DD5-992D86523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2282684"/>
              <a:ext cx="5257799" cy="3768088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916123B-B111-4768-ADA4-AE0CFBB03D82}"/>
              </a:ext>
            </a:extLst>
          </p:cNvPr>
          <p:cNvGrpSpPr/>
          <p:nvPr/>
        </p:nvGrpSpPr>
        <p:grpSpPr>
          <a:xfrm>
            <a:off x="838199" y="2282684"/>
            <a:ext cx="5257799" cy="3768088"/>
            <a:chOff x="838199" y="2282684"/>
            <a:chExt cx="5257799" cy="37680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D42B7E-2DAE-46A5-AF89-7AF08BC9C206}"/>
                </a:ext>
              </a:extLst>
            </p:cNvPr>
            <p:cNvSpPr txBox="1"/>
            <p:nvPr/>
          </p:nvSpPr>
          <p:spPr>
            <a:xfrm>
              <a:off x="2165350" y="2330450"/>
              <a:ext cx="3740150" cy="2965450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endParaRPr lang="en-US" sz="2000" dirty="0"/>
            </a:p>
          </p:txBody>
        </p:sp>
        <p:pic>
          <p:nvPicPr>
            <p:cNvPr id="44" name="Picture 43" descr="A screenshot of text&#10;&#10;Description automatically generated">
              <a:extLst>
                <a:ext uri="{FF2B5EF4-FFF2-40B4-BE49-F238E27FC236}">
                  <a16:creationId xmlns:a16="http://schemas.microsoft.com/office/drawing/2014/main" id="{2E212A1D-E8DC-4E44-9EDD-A0EEB3B5B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2282684"/>
              <a:ext cx="5257799" cy="376808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452D37-3481-42E1-A789-DA737513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Application: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Breaking a dark degeneracy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CCBA9-E307-4EB9-938D-C2E8340BCF9A}"/>
              </a:ext>
            </a:extLst>
          </p:cNvPr>
          <p:cNvSpPr txBox="1"/>
          <p:nvPr/>
        </p:nvSpPr>
        <p:spPr>
          <a:xfrm>
            <a:off x="3128489" y="6352143"/>
            <a:ext cx="593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detail: Delos, Linden, Erickcek 2019 [arXiv:1910.08553]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758FF6-67CA-479A-A33B-06845D29B8CA}"/>
                  </a:ext>
                </a:extLst>
              </p:cNvPr>
              <p:cNvSpPr txBox="1"/>
              <p:nvPr/>
            </p:nvSpPr>
            <p:spPr>
              <a:xfrm>
                <a:off x="838200" y="1072081"/>
                <a:ext cx="1051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An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early matter-dominated era (EMDE)</a:t>
                </a:r>
                <a:r>
                  <a:rPr lang="en-US" sz="2400" dirty="0"/>
                  <a:t> broadens the range of viable parameters for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thermal-relic dark matter</a:t>
                </a:r>
                <a:r>
                  <a:rPr lang="en-US" sz="2400" dirty="0"/>
                  <a:t>. </a:t>
                </a:r>
                <a:r>
                  <a:rPr lang="en-US" sz="1600" dirty="0"/>
                  <a:t>[Decay sources radiation that dilutes DM </a:t>
                </a:r>
                <a:r>
                  <a:rPr lang="en-US" sz="1600" dirty="0">
                    <a:sym typeface="Wingdings" panose="05000000000000000000" pitchFamily="2" charset="2"/>
                  </a:rPr>
                  <a:t> need more DM  smaller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600" dirty="0"/>
                  <a:t>.]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758FF6-67CA-479A-A33B-06845D29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72081"/>
                <a:ext cx="10515600" cy="830997"/>
              </a:xfrm>
              <a:prstGeom prst="rect">
                <a:avLst/>
              </a:prstGeom>
              <a:blipFill>
                <a:blip r:embed="rId7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C62E51F0-24D8-46DA-B476-2A1DC8EC4489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3749873" y="2064101"/>
            <a:ext cx="341890" cy="580773"/>
          </a:xfrm>
          <a:prstGeom prst="curvedConnector2">
            <a:avLst/>
          </a:prstGeom>
          <a:ln w="28575"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EE18891-5526-43B1-8DCE-EC912B172F1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106" y="5007813"/>
            <a:ext cx="1572958" cy="202402"/>
          </a:xfrm>
          <a:prstGeom prst="rect">
            <a:avLst/>
          </a:prstGeom>
        </p:spPr>
      </p:pic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57898EE5-08FE-49C3-965E-E58F106D6E6F}"/>
              </a:ext>
            </a:extLst>
          </p:cNvPr>
          <p:cNvCxnSpPr>
            <a:stCxn id="15" idx="1"/>
          </p:cNvCxnSpPr>
          <p:nvPr/>
        </p:nvCxnSpPr>
        <p:spPr>
          <a:xfrm rot="10800000">
            <a:off x="4747260" y="3810000"/>
            <a:ext cx="1474246" cy="258286"/>
          </a:xfrm>
          <a:prstGeom prst="curvedConnector3">
            <a:avLst/>
          </a:prstGeom>
          <a:ln w="28575">
            <a:solidFill>
              <a:schemeClr val="accent6">
                <a:lumMod val="75000"/>
              </a:schemeClr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35A0254-CEC0-40DF-BAF0-8052A6026A6F}"/>
              </a:ext>
            </a:extLst>
          </p:cNvPr>
          <p:cNvSpPr txBox="1"/>
          <p:nvPr/>
        </p:nvSpPr>
        <p:spPr>
          <a:xfrm>
            <a:off x="6221506" y="1949853"/>
            <a:ext cx="5132294" cy="4236865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sz="2000" dirty="0"/>
              <a:t>EMDE also boosts density variations: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05AB6FF-CCB4-49D3-B863-013E7ED504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237" y="2311943"/>
            <a:ext cx="4544659" cy="3170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BF4DD1-E9E9-440E-BF9F-81390887BB7D}"/>
              </a:ext>
            </a:extLst>
          </p:cNvPr>
          <p:cNvSpPr txBox="1"/>
          <p:nvPr/>
        </p:nvSpPr>
        <p:spPr>
          <a:xfrm>
            <a:off x="6401812" y="5413371"/>
            <a:ext cx="4369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10"/>
              </a:buBlip>
            </a:pPr>
            <a:r>
              <a:rPr lang="en-US" sz="2000" dirty="0">
                <a:sym typeface="Mathematica1" panose="05000502060100000001" pitchFamily="2" charset="2"/>
              </a:rPr>
              <a:t> Early, highly dense microhalos</a:t>
            </a:r>
          </a:p>
          <a:p>
            <a:pPr marL="342900" indent="-342900">
              <a:buBlip>
                <a:blip r:embed="rId10"/>
              </a:buBlip>
            </a:pPr>
            <a:r>
              <a:rPr lang="en-US" sz="2000" dirty="0">
                <a:sym typeface="Mathematica1" panose="05000502060100000001" pitchFamily="2" charset="2"/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sym typeface="Mathematica1" panose="05000502060100000001" pitchFamily="2" charset="2"/>
              </a:rPr>
              <a:t>Improved indirect-detection bounds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461525A-895F-4D2D-BBF3-5D4B854A9A88}"/>
                  </a:ext>
                </a:extLst>
              </p:cNvPr>
              <p:cNvSpPr txBox="1"/>
              <p:nvPr/>
            </p:nvSpPr>
            <p:spPr>
              <a:xfrm>
                <a:off x="4507456" y="4179696"/>
                <a:ext cx="1536326" cy="892552"/>
              </a:xfrm>
              <a:prstGeom prst="rect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Isotropic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ray background,</a:t>
                </a:r>
              </a:p>
              <a:p>
                <a:pPr algn="ctr"/>
                <a:endParaRPr lang="en-US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461525A-895F-4D2D-BBF3-5D4B854A9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456" y="4179696"/>
                <a:ext cx="1536326" cy="8925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2CDECACA-DB6F-4BB0-8327-41F5C5469D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882" y="4803395"/>
            <a:ext cx="1389474" cy="226604"/>
          </a:xfrm>
          <a:prstGeom prst="rect">
            <a:avLst/>
          </a:prstGeom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357132B5-7550-4C5B-B36A-813F710FF9A1}"/>
              </a:ext>
            </a:extLst>
          </p:cNvPr>
          <p:cNvSpPr/>
          <p:nvPr/>
        </p:nvSpPr>
        <p:spPr>
          <a:xfrm>
            <a:off x="9001125" y="2476500"/>
            <a:ext cx="1555750" cy="69850"/>
          </a:xfrm>
          <a:custGeom>
            <a:avLst/>
            <a:gdLst>
              <a:gd name="connsiteX0" fmla="*/ 1555750 w 1555750"/>
              <a:gd name="connsiteY0" fmla="*/ 0 h 69850"/>
              <a:gd name="connsiteX1" fmla="*/ 504825 w 1555750"/>
              <a:gd name="connsiteY1" fmla="*/ 3175 h 69850"/>
              <a:gd name="connsiteX2" fmla="*/ 0 w 1555750"/>
              <a:gd name="connsiteY2" fmla="*/ 6985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5750" h="69850">
                <a:moveTo>
                  <a:pt x="1555750" y="0"/>
                </a:moveTo>
                <a:lnTo>
                  <a:pt x="504825" y="3175"/>
                </a:lnTo>
                <a:cubicBezTo>
                  <a:pt x="245533" y="14817"/>
                  <a:pt x="113242" y="52388"/>
                  <a:pt x="0" y="69850"/>
                </a:cubicBezTo>
              </a:path>
            </a:pathLst>
          </a:custGeom>
          <a:noFill/>
          <a:ln w="28575">
            <a:solidFill>
              <a:schemeClr val="accent5"/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813BE54-65D7-4889-9347-657E75B9834A}"/>
              </a:ext>
            </a:extLst>
          </p:cNvPr>
          <p:cNvSpPr txBox="1"/>
          <p:nvPr/>
        </p:nvSpPr>
        <p:spPr>
          <a:xfrm>
            <a:off x="10542173" y="1887421"/>
            <a:ext cx="1120640" cy="1200329"/>
          </a:xfrm>
          <a:prstGeom prst="rect">
            <a:avLst/>
          </a:prstGeom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DM free-streaming</a:t>
            </a:r>
          </a:p>
          <a:p>
            <a:pPr algn="ctr"/>
            <a:r>
              <a:rPr lang="en-US" dirty="0"/>
              <a:t>(relative to reheat)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2B4780-4D68-4121-807C-825973A5583E}"/>
              </a:ext>
            </a:extLst>
          </p:cNvPr>
          <p:cNvSpPr txBox="1"/>
          <p:nvPr/>
        </p:nvSpPr>
        <p:spPr>
          <a:xfrm>
            <a:off x="1066799" y="5476162"/>
            <a:ext cx="1549962" cy="646331"/>
          </a:xfrm>
          <a:prstGeom prst="rect">
            <a:avLst/>
          </a:prstGeom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Reheat temp. (end of EMDE)</a:t>
            </a:r>
          </a:p>
        </p:txBody>
      </p: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3AB4A214-61B8-4DB3-97DB-47EA9BB4D17F}"/>
              </a:ext>
            </a:extLst>
          </p:cNvPr>
          <p:cNvCxnSpPr>
            <a:stCxn id="82" idx="3"/>
            <a:endCxn id="35" idx="2"/>
          </p:cNvCxnSpPr>
          <p:nvPr/>
        </p:nvCxnSpPr>
        <p:spPr>
          <a:xfrm flipV="1">
            <a:off x="2616761" y="5210215"/>
            <a:ext cx="825824" cy="589113"/>
          </a:xfrm>
          <a:prstGeom prst="curvedConnector2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E266ECB-D5E0-4103-9631-08F9F60FF451}"/>
              </a:ext>
            </a:extLst>
          </p:cNvPr>
          <p:cNvSpPr txBox="1"/>
          <p:nvPr/>
        </p:nvSpPr>
        <p:spPr>
          <a:xfrm>
            <a:off x="4091763" y="1894825"/>
            <a:ext cx="1792670" cy="338554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Fermi 2015 (</a:t>
            </a:r>
            <a:r>
              <a:rPr lang="en-US" sz="1600" dirty="0" err="1"/>
              <a:t>dSphs</a:t>
            </a:r>
            <a:r>
              <a:rPr lang="en-US" sz="16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2A607-5A31-4CDC-8A4C-B87972AFB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16</a:t>
            </a:fld>
            <a:r>
              <a:rPr lang="en-US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9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/>
      <p:bldP spid="64" grpId="0" animBg="1"/>
      <p:bldP spid="79" grpId="0" animBg="1"/>
      <p:bldP spid="6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6504F-C808-42D8-8168-E201EF7BE90A}"/>
              </a:ext>
            </a:extLst>
          </p:cNvPr>
          <p:cNvSpPr/>
          <p:nvPr/>
        </p:nvSpPr>
        <p:spPr>
          <a:xfrm>
            <a:off x="1555825" y="2021416"/>
            <a:ext cx="9080350" cy="37737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/>
            <a:r>
              <a:rPr lang="en-US" sz="2400" dirty="0">
                <a:solidFill>
                  <a:prstClr val="black"/>
                </a:solidFill>
                <a:sym typeface="Mathematica1" panose="05000502060100000001" pitchFamily="2" charset="2"/>
              </a:rPr>
              <a:t>Galactic systems can discriminate.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A0254-CEC0-40DF-BAF0-8052A6026A6F}"/>
              </a:ext>
            </a:extLst>
          </p:cNvPr>
          <p:cNvSpPr txBox="1"/>
          <p:nvPr/>
        </p:nvSpPr>
        <p:spPr>
          <a:xfrm>
            <a:off x="1752463" y="2711139"/>
            <a:ext cx="5010150" cy="132343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ym typeface="Mathematica1" panose="05000502060100000001" pitchFamily="2" charset="2"/>
              </a:rPr>
              <a:t>Disruption of microhalos by</a:t>
            </a:r>
            <a:br>
              <a:rPr lang="en-US" sz="2000" dirty="0">
                <a:sym typeface="Mathematica1" panose="05000502060100000001" pitchFamily="2" charset="2"/>
              </a:rPr>
            </a:br>
            <a:r>
              <a:rPr lang="en-US" sz="2000" dirty="0">
                <a:solidFill>
                  <a:schemeClr val="accent1"/>
                </a:solidFill>
                <a:sym typeface="Mathematica1" panose="05000502060100000001" pitchFamily="2" charset="2"/>
              </a:rPr>
              <a:t>tidal forces</a:t>
            </a:r>
            <a:r>
              <a:rPr lang="en-US" sz="2000" dirty="0">
                <a:sym typeface="Mathematica1" panose="05000502060100000001" pitchFamily="2" charset="2"/>
              </a:rPr>
              <a:t> &amp; </a:t>
            </a:r>
            <a:r>
              <a:rPr lang="en-US" sz="2000" dirty="0">
                <a:solidFill>
                  <a:schemeClr val="accent1"/>
                </a:solidFill>
                <a:sym typeface="Mathematica1" panose="05000502060100000001" pitchFamily="2" charset="2"/>
              </a:rPr>
              <a:t>stellar encounters</a:t>
            </a:r>
          </a:p>
          <a:p>
            <a:pPr defTabSz="571500"/>
            <a:r>
              <a:rPr lang="en-US" sz="2000" dirty="0">
                <a:solidFill>
                  <a:schemeClr val="tx1"/>
                </a:solidFill>
                <a:sym typeface="Mathematica1" panose="05000502060100000001" pitchFamily="2" charset="2"/>
              </a:rPr>
              <a:t>	Differential microhalo suppression</a:t>
            </a:r>
          </a:p>
          <a:p>
            <a:pPr defTabSz="571500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sym typeface="Mathematica1" panose="05000502060100000001" pitchFamily="2" charset="2"/>
              </a:rPr>
              <a:t>	Unique annihilation signal morphology:</a:t>
            </a: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52D37-3481-42E1-A789-DA737513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Application: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Breaking a dark degeneracy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CCBA9-E307-4EB9-938D-C2E8340BCF9A}"/>
              </a:ext>
            </a:extLst>
          </p:cNvPr>
          <p:cNvSpPr txBox="1"/>
          <p:nvPr/>
        </p:nvSpPr>
        <p:spPr>
          <a:xfrm>
            <a:off x="3128489" y="6352143"/>
            <a:ext cx="593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detail</a:t>
            </a:r>
            <a:r>
              <a:rPr lang="en-US">
                <a:solidFill>
                  <a:schemeClr val="tx2"/>
                </a:solidFill>
              </a:rPr>
              <a:t>: Delos, Linden, </a:t>
            </a:r>
            <a:r>
              <a:rPr lang="en-US" dirty="0">
                <a:solidFill>
                  <a:schemeClr val="tx2"/>
                </a:solidFill>
              </a:rPr>
              <a:t>Erickcek 2019 [arXiv:1910.08553]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D4E56D-4055-4F72-B7F0-218C83D1C8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649" y="2519253"/>
            <a:ext cx="3921994" cy="31799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54EFCF-646F-41AB-85B8-A3904D4ECE19}"/>
                  </a:ext>
                </a:extLst>
              </p:cNvPr>
              <p:cNvSpPr txBox="1"/>
              <p:nvPr/>
            </p:nvSpPr>
            <p:spPr>
              <a:xfrm>
                <a:off x="838200" y="1072081"/>
                <a:ext cx="1051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Annihilation signal from microhalos resembles DM decay.</a:t>
                </a:r>
              </a:p>
              <a:p>
                <a:pPr algn="ctr"/>
                <a:r>
                  <a:rPr lang="en-US" sz="2400" dirty="0">
                    <a:solidFill>
                      <a:schemeClr val="accent1"/>
                    </a:solidFill>
                  </a:rPr>
                  <a:t>Microhalo distribution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DM distribution</a:t>
                </a:r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54EFCF-646F-41AB-85B8-A3904D4E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72081"/>
                <a:ext cx="10515600" cy="830997"/>
              </a:xfrm>
              <a:prstGeom prst="rect">
                <a:avLst/>
              </a:prstGeom>
              <a:blipFill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F8211B3-D671-4C40-BA6D-4DE81BDAC7E6}"/>
              </a:ext>
            </a:extLst>
          </p:cNvPr>
          <p:cNvSpPr txBox="1"/>
          <p:nvPr/>
        </p:nvSpPr>
        <p:spPr>
          <a:xfrm>
            <a:off x="1967249" y="4512970"/>
            <a:ext cx="4187300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DM decay </a:t>
            </a:r>
            <a:r>
              <a:rPr lang="en-US" sz="2000" dirty="0"/>
              <a:t>vs </a:t>
            </a:r>
            <a:r>
              <a:rPr lang="en-US" sz="2000" dirty="0">
                <a:solidFill>
                  <a:schemeClr val="accent1"/>
                </a:solidFill>
              </a:rPr>
              <a:t>microhalo annihilation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Different DM &amp; EMDE parameters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5A8655-5629-4B86-A7CF-E8CE6A98F8BD}"/>
              </a:ext>
            </a:extLst>
          </p:cNvPr>
          <p:cNvSpPr/>
          <p:nvPr/>
        </p:nvSpPr>
        <p:spPr>
          <a:xfrm>
            <a:off x="8045047" y="2875314"/>
            <a:ext cx="1369219" cy="200026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992179-547E-464C-B657-3FF41BF59B82}"/>
              </a:ext>
            </a:extLst>
          </p:cNvPr>
          <p:cNvSpPr txBox="1"/>
          <p:nvPr/>
        </p:nvSpPr>
        <p:spPr>
          <a:xfrm>
            <a:off x="7381876" y="2779864"/>
            <a:ext cx="295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suppression [DM decay]</a:t>
            </a:r>
          </a:p>
        </p:txBody>
      </p:sp>
      <p:pic>
        <p:nvPicPr>
          <p:cNvPr id="4" name="Picture 3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E0EE4CB1-0245-4DF0-B33F-D4B52373863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34" y="3413286"/>
            <a:ext cx="462915" cy="228372"/>
          </a:xfrm>
          <a:prstGeom prst="rect">
            <a:avLst/>
          </a:prstGeom>
        </p:spPr>
      </p:pic>
      <p:pic>
        <p:nvPicPr>
          <p:cNvPr id="14" name="Picture 13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E5BBAF15-3250-4C59-A891-623AA51956E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34" y="3714750"/>
            <a:ext cx="462915" cy="22837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A8C6B-B957-4AE6-859C-5BD20DD52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17</a:t>
            </a:fld>
            <a:r>
              <a:rPr lang="en-US"/>
              <a:t>/19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8DD73-4AC5-4BEB-9761-ED5D60BF055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431" y="4769750"/>
            <a:ext cx="1252170" cy="1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92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A44433-126C-46E2-A0FB-A11B4054BC3F}"/>
              </a:ext>
            </a:extLst>
          </p:cNvPr>
          <p:cNvSpPr/>
          <p:nvPr/>
        </p:nvSpPr>
        <p:spPr>
          <a:xfrm>
            <a:off x="1604866" y="1651517"/>
            <a:ext cx="10058400" cy="3200401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D9B9395-1E5C-4A6E-8466-C9422874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Application: </a:t>
            </a:r>
            <a:r>
              <a:rPr lang="en-US" dirty="0">
                <a:solidFill>
                  <a:schemeClr val="accent1"/>
                </a:solidFill>
              </a:rPr>
              <a:t>The primordial power spectrum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94E53-90F9-4ED7-A9E9-C8FF39224A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605" y="1631140"/>
            <a:ext cx="11198789" cy="3974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D35BD3-C28B-4071-9422-6E4584A13234}"/>
              </a:ext>
            </a:extLst>
          </p:cNvPr>
          <p:cNvSpPr txBox="1"/>
          <p:nvPr/>
        </p:nvSpPr>
        <p:spPr>
          <a:xfrm>
            <a:off x="1466237" y="1123010"/>
            <a:ext cx="9259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Constraints on </a:t>
            </a:r>
            <a:r>
              <a:rPr lang="en-US" sz="2400" dirty="0">
                <a:solidFill>
                  <a:schemeClr val="accent1"/>
                </a:solidFill>
              </a:rPr>
              <a:t>superhorizon curvature fluctuations </a:t>
            </a:r>
            <a:r>
              <a:rPr lang="en-US" sz="2400" dirty="0"/>
              <a:t>(sourced by inflation):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D9753-1630-4B4C-971E-8EA2F1F87D4C}"/>
              </a:ext>
            </a:extLst>
          </p:cNvPr>
          <p:cNvSpPr txBox="1"/>
          <p:nvPr/>
        </p:nvSpPr>
        <p:spPr>
          <a:xfrm>
            <a:off x="907304" y="5221896"/>
            <a:ext cx="2802819" cy="3385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Black = perturbative calculation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9262B-A367-4530-80D9-7910736F37A2}"/>
              </a:ext>
            </a:extLst>
          </p:cNvPr>
          <p:cNvSpPr txBox="1"/>
          <p:nvPr/>
        </p:nvSpPr>
        <p:spPr>
          <a:xfrm>
            <a:off x="899851" y="5444392"/>
            <a:ext cx="2430281" cy="3385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Color = nonlinear structure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67F898-1E93-42D7-B5FA-993454FB2839}"/>
              </a:ext>
            </a:extLst>
          </p:cNvPr>
          <p:cNvSpPr/>
          <p:nvPr/>
        </p:nvSpPr>
        <p:spPr>
          <a:xfrm>
            <a:off x="5219273" y="2825115"/>
            <a:ext cx="3699732" cy="1892750"/>
          </a:xfrm>
          <a:prstGeom prst="roundRect">
            <a:avLst>
              <a:gd name="adj" fmla="val 48687"/>
            </a:avLst>
          </a:prstGeom>
          <a:noFill/>
          <a:ln w="57150" cmpd="sng">
            <a:solidFill>
              <a:schemeClr val="accent4">
                <a:lumMod val="50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3905761640">
                  <a:custGeom>
                    <a:avLst/>
                    <a:gdLst>
                      <a:gd name="connsiteX0" fmla="*/ 0 w 5782510"/>
                      <a:gd name="connsiteY0" fmla="*/ 904016 h 1856792"/>
                      <a:gd name="connsiteX1" fmla="*/ 904016 w 5782510"/>
                      <a:gd name="connsiteY1" fmla="*/ 0 h 1856792"/>
                      <a:gd name="connsiteX2" fmla="*/ 1486939 w 5782510"/>
                      <a:gd name="connsiteY2" fmla="*/ 0 h 1856792"/>
                      <a:gd name="connsiteX3" fmla="*/ 2030118 w 5782510"/>
                      <a:gd name="connsiteY3" fmla="*/ 0 h 1856792"/>
                      <a:gd name="connsiteX4" fmla="*/ 2732276 w 5782510"/>
                      <a:gd name="connsiteY4" fmla="*/ 0 h 1856792"/>
                      <a:gd name="connsiteX5" fmla="*/ 3434434 w 5782510"/>
                      <a:gd name="connsiteY5" fmla="*/ 0 h 1856792"/>
                      <a:gd name="connsiteX6" fmla="*/ 4136591 w 5782510"/>
                      <a:gd name="connsiteY6" fmla="*/ 0 h 1856792"/>
                      <a:gd name="connsiteX7" fmla="*/ 4878494 w 5782510"/>
                      <a:gd name="connsiteY7" fmla="*/ 0 h 1856792"/>
                      <a:gd name="connsiteX8" fmla="*/ 5782510 w 5782510"/>
                      <a:gd name="connsiteY8" fmla="*/ 904016 h 1856792"/>
                      <a:gd name="connsiteX9" fmla="*/ 5782510 w 5782510"/>
                      <a:gd name="connsiteY9" fmla="*/ 952776 h 1856792"/>
                      <a:gd name="connsiteX10" fmla="*/ 4878494 w 5782510"/>
                      <a:gd name="connsiteY10" fmla="*/ 1856792 h 1856792"/>
                      <a:gd name="connsiteX11" fmla="*/ 4176336 w 5782510"/>
                      <a:gd name="connsiteY11" fmla="*/ 1856792 h 1856792"/>
                      <a:gd name="connsiteX12" fmla="*/ 3593413 w 5782510"/>
                      <a:gd name="connsiteY12" fmla="*/ 1856792 h 1856792"/>
                      <a:gd name="connsiteX13" fmla="*/ 2851510 w 5782510"/>
                      <a:gd name="connsiteY13" fmla="*/ 1856792 h 1856792"/>
                      <a:gd name="connsiteX14" fmla="*/ 2149352 w 5782510"/>
                      <a:gd name="connsiteY14" fmla="*/ 1856792 h 1856792"/>
                      <a:gd name="connsiteX15" fmla="*/ 904016 w 5782510"/>
                      <a:gd name="connsiteY15" fmla="*/ 1856792 h 1856792"/>
                      <a:gd name="connsiteX16" fmla="*/ 0 w 5782510"/>
                      <a:gd name="connsiteY16" fmla="*/ 952776 h 1856792"/>
                      <a:gd name="connsiteX17" fmla="*/ 0 w 5782510"/>
                      <a:gd name="connsiteY17" fmla="*/ 904016 h 1856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782510" h="1856792" extrusionOk="0">
                        <a:moveTo>
                          <a:pt x="0" y="904016"/>
                        </a:moveTo>
                        <a:cubicBezTo>
                          <a:pt x="-44151" y="410357"/>
                          <a:pt x="417571" y="-18437"/>
                          <a:pt x="904016" y="0"/>
                        </a:cubicBezTo>
                        <a:cubicBezTo>
                          <a:pt x="1096354" y="-27981"/>
                          <a:pt x="1271912" y="-11110"/>
                          <a:pt x="1486939" y="0"/>
                        </a:cubicBezTo>
                        <a:cubicBezTo>
                          <a:pt x="1701966" y="11110"/>
                          <a:pt x="1839011" y="-8809"/>
                          <a:pt x="2030118" y="0"/>
                        </a:cubicBezTo>
                        <a:cubicBezTo>
                          <a:pt x="2221225" y="8809"/>
                          <a:pt x="2516839" y="-17708"/>
                          <a:pt x="2732276" y="0"/>
                        </a:cubicBezTo>
                        <a:cubicBezTo>
                          <a:pt x="2947713" y="17708"/>
                          <a:pt x="3207024" y="-18875"/>
                          <a:pt x="3434434" y="0"/>
                        </a:cubicBezTo>
                        <a:cubicBezTo>
                          <a:pt x="3661844" y="18875"/>
                          <a:pt x="3806181" y="4946"/>
                          <a:pt x="4136591" y="0"/>
                        </a:cubicBezTo>
                        <a:cubicBezTo>
                          <a:pt x="4467001" y="-4946"/>
                          <a:pt x="4653733" y="16434"/>
                          <a:pt x="4878494" y="0"/>
                        </a:cubicBezTo>
                        <a:cubicBezTo>
                          <a:pt x="5473258" y="-60055"/>
                          <a:pt x="5849884" y="407054"/>
                          <a:pt x="5782510" y="904016"/>
                        </a:cubicBezTo>
                        <a:cubicBezTo>
                          <a:pt x="5780119" y="924865"/>
                          <a:pt x="5784271" y="935675"/>
                          <a:pt x="5782510" y="952776"/>
                        </a:cubicBezTo>
                        <a:cubicBezTo>
                          <a:pt x="5674320" y="1489371"/>
                          <a:pt x="5306202" y="1855792"/>
                          <a:pt x="4878494" y="1856792"/>
                        </a:cubicBezTo>
                        <a:cubicBezTo>
                          <a:pt x="4530980" y="1854631"/>
                          <a:pt x="4329654" y="1827480"/>
                          <a:pt x="4176336" y="1856792"/>
                        </a:cubicBezTo>
                        <a:cubicBezTo>
                          <a:pt x="4023018" y="1886104"/>
                          <a:pt x="3809370" y="1828446"/>
                          <a:pt x="3593413" y="1856792"/>
                        </a:cubicBezTo>
                        <a:cubicBezTo>
                          <a:pt x="3377456" y="1885138"/>
                          <a:pt x="3141468" y="1824425"/>
                          <a:pt x="2851510" y="1856792"/>
                        </a:cubicBezTo>
                        <a:cubicBezTo>
                          <a:pt x="2561552" y="1889159"/>
                          <a:pt x="2378541" y="1852055"/>
                          <a:pt x="2149352" y="1856792"/>
                        </a:cubicBezTo>
                        <a:cubicBezTo>
                          <a:pt x="1920163" y="1861529"/>
                          <a:pt x="1228361" y="1814652"/>
                          <a:pt x="904016" y="1856792"/>
                        </a:cubicBezTo>
                        <a:cubicBezTo>
                          <a:pt x="337598" y="1863782"/>
                          <a:pt x="38965" y="1539518"/>
                          <a:pt x="0" y="952776"/>
                        </a:cubicBezTo>
                        <a:cubicBezTo>
                          <a:pt x="746" y="937491"/>
                          <a:pt x="1977" y="916797"/>
                          <a:pt x="0" y="90401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E50C6-853E-4CD0-BA35-FC1BD45486A5}"/>
              </a:ext>
            </a:extLst>
          </p:cNvPr>
          <p:cNvSpPr txBox="1"/>
          <p:nvPr/>
        </p:nvSpPr>
        <p:spPr>
          <a:xfrm>
            <a:off x="2716996" y="6352143"/>
            <a:ext cx="675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detail</a:t>
            </a:r>
            <a:r>
              <a:rPr lang="en-US">
                <a:solidFill>
                  <a:schemeClr val="tx2"/>
                </a:solidFill>
              </a:rPr>
              <a:t>: Delos, Erickcek, Bailey, </a:t>
            </a:r>
            <a:r>
              <a:rPr lang="en-US" dirty="0">
                <a:solidFill>
                  <a:schemeClr val="tx2"/>
                </a:solidFill>
              </a:rPr>
              <a:t>Alvarez 2018b [arXiv:1806.07389]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075C6B-2CC6-4F8B-B8DF-FF9B4DA5C59E}"/>
                  </a:ext>
                </a:extLst>
              </p:cNvPr>
              <p:cNvSpPr txBox="1"/>
              <p:nvPr/>
            </p:nvSpPr>
            <p:spPr>
              <a:xfrm>
                <a:off x="9057761" y="2892227"/>
                <a:ext cx="1850315" cy="1350626"/>
              </a:xfrm>
              <a:prstGeom prst="rect">
                <a:avLst/>
              </a:prstGeom>
              <a:ln w="28575">
                <a:solidFill>
                  <a:schemeClr val="accent4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4">
                        <a:lumMod val="50000"/>
                      </a:schemeClr>
                    </a:solidFill>
                  </a:rPr>
                  <a:t>Microhalos </a:t>
                </a:r>
                <a:r>
                  <a:rPr lang="en-US" sz="2000" dirty="0">
                    <a:solidFill>
                      <a:schemeClr val="tx1"/>
                    </a:solidFill>
                  </a:rPr>
                  <a:t>are the strongest probes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at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subkpc</a:t>
                </a:r>
                <a:r>
                  <a:rPr lang="en-US" sz="2000" dirty="0">
                    <a:solidFill>
                      <a:schemeClr val="tx1"/>
                    </a:solidFill>
                  </a:rPr>
                  <a:t> scales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075C6B-2CC6-4F8B-B8DF-FF9B4DA5C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761" y="2892227"/>
                <a:ext cx="1850315" cy="1350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4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0989A84-5820-41BA-9D30-0C8E9E7D80A6}"/>
              </a:ext>
            </a:extLst>
          </p:cNvPr>
          <p:cNvCxnSpPr>
            <a:cxnSpLocks/>
            <a:stCxn id="22" idx="2"/>
            <a:endCxn id="11" idx="0"/>
          </p:cNvCxnSpPr>
          <p:nvPr/>
        </p:nvCxnSpPr>
        <p:spPr>
          <a:xfrm rot="16200000" flipH="1">
            <a:off x="8320794" y="3951228"/>
            <a:ext cx="284599" cy="911822"/>
          </a:xfrm>
          <a:prstGeom prst="curvedConnector3">
            <a:avLst>
              <a:gd name="adj1" fmla="val 50000"/>
            </a:avLst>
          </a:prstGeom>
          <a:ln w="28575">
            <a:solidFill>
              <a:srgbClr val="0E870E"/>
            </a:solidFill>
            <a:headEnd type="triangle" w="lg" len="lg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A0B70F-F5B7-4E62-A913-B2A86BB0A601}"/>
              </a:ext>
            </a:extLst>
          </p:cNvPr>
          <p:cNvSpPr txBox="1"/>
          <p:nvPr/>
        </p:nvSpPr>
        <p:spPr>
          <a:xfrm>
            <a:off x="7389083" y="4549439"/>
            <a:ext cx="3059842" cy="1323439"/>
          </a:xfrm>
          <a:prstGeom prst="rect">
            <a:avLst/>
          </a:prstGeom>
          <a:ln w="28575">
            <a:solidFill>
              <a:srgbClr val="0E870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E870E"/>
                </a:solidFill>
              </a:rPr>
              <a:t>Assumes DM model.</a:t>
            </a:r>
          </a:p>
          <a:p>
            <a:pPr algn="ctr"/>
            <a:r>
              <a:rPr lang="en-US" sz="2000" dirty="0"/>
              <a:t>I plan to also consider gravitational signatures: </a:t>
            </a:r>
            <a:r>
              <a:rPr lang="en-US" sz="2000" dirty="0">
                <a:solidFill>
                  <a:srgbClr val="FF4000"/>
                </a:solidFill>
              </a:rPr>
              <a:t>pulsar timing </a:t>
            </a:r>
            <a:r>
              <a:rPr lang="en-US" sz="2000" dirty="0"/>
              <a:t>&amp; </a:t>
            </a:r>
            <a:r>
              <a:rPr lang="en-US" sz="2000" dirty="0">
                <a:solidFill>
                  <a:srgbClr val="FF4000"/>
                </a:solidFill>
              </a:rPr>
              <a:t>lensed stars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3BB351-890E-4C97-8EE8-BB728D13BA83}"/>
              </a:ext>
            </a:extLst>
          </p:cNvPr>
          <p:cNvSpPr/>
          <p:nvPr/>
        </p:nvSpPr>
        <p:spPr>
          <a:xfrm>
            <a:off x="7302332" y="3977609"/>
            <a:ext cx="1409700" cy="2872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08885E2-1AB9-40E4-BA9E-0279AE2EB819}"/>
              </a:ext>
            </a:extLst>
          </p:cNvPr>
          <p:cNvSpPr/>
          <p:nvPr/>
        </p:nvSpPr>
        <p:spPr>
          <a:xfrm>
            <a:off x="5804877" y="2827505"/>
            <a:ext cx="2838450" cy="971550"/>
          </a:xfrm>
          <a:prstGeom prst="ellipse">
            <a:avLst/>
          </a:prstGeom>
          <a:noFill/>
          <a:ln w="38100">
            <a:solidFill>
              <a:srgbClr val="FF4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12568-C9D0-436B-BDD8-6E0826DB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18</a:t>
            </a:fld>
            <a:r>
              <a:rPr lang="en-US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4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908F4A-8695-498A-ABC2-BDD2C23A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610" y="365125"/>
            <a:ext cx="10524780" cy="1325563"/>
          </a:xfrm>
        </p:spPr>
        <p:txBody>
          <a:bodyPr/>
          <a:lstStyle/>
          <a:p>
            <a:pPr algn="ctr"/>
            <a:r>
              <a:rPr lang="en-US" dirty="0"/>
              <a:t>Summary: Microhalos as cosmological probes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D806C-B505-4901-9B1F-C229ABC36FE9}"/>
              </a:ext>
            </a:extLst>
          </p:cNvPr>
          <p:cNvSpPr txBox="1"/>
          <p:nvPr/>
        </p:nvSpPr>
        <p:spPr>
          <a:xfrm>
            <a:off x="869174" y="1263856"/>
            <a:ext cx="3627522" cy="481510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2000" dirty="0"/>
              <a:t>Key cosmological questions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What drove inflation?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What happened after inflation?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What is dark matter?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are connected to the small-scale (linear) matter power spectrum.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853995-CB4F-4779-9E93-DF098DA94A2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914" y="3173310"/>
            <a:ext cx="2949475" cy="1963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942EBC-193D-469B-9460-106F6E33FA9B}"/>
                  </a:ext>
                </a:extLst>
              </p:cNvPr>
              <p:cNvSpPr txBox="1"/>
              <p:nvPr/>
            </p:nvSpPr>
            <p:spPr>
              <a:xfrm>
                <a:off x="885891" y="5070994"/>
                <a:ext cx="352003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My research connects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𝓟</m:t>
                    </m:r>
                    <m:r>
                      <a:rPr lang="en-US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/>
                  <a:t>to </a:t>
                </a: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microhalos today</a:t>
                </a:r>
                <a:r>
                  <a:rPr lang="en-US" sz="2000" dirty="0"/>
                  <a:t>, looking toward observational signatures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942EBC-193D-469B-9460-106F6E33F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91" y="5070994"/>
                <a:ext cx="3520035" cy="1015663"/>
              </a:xfrm>
              <a:prstGeom prst="rect">
                <a:avLst/>
              </a:prstGeom>
              <a:blipFill>
                <a:blip r:embed="rId4"/>
                <a:stretch>
                  <a:fillRect l="-1557" t="-3614" r="-1557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1EB133DC-B263-41F3-9CEA-BA7B3626DC49}"/>
              </a:ext>
            </a:extLst>
          </p:cNvPr>
          <p:cNvSpPr txBox="1"/>
          <p:nvPr/>
        </p:nvSpPr>
        <p:spPr>
          <a:xfrm>
            <a:off x="4565746" y="1263856"/>
            <a:ext cx="3088849" cy="481510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AE518F-AD9D-41D2-B696-3F6EEA952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4740240" y="1430057"/>
            <a:ext cx="1289298" cy="12814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28387D-AC9C-4FE6-904C-5EE83E5D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6194065" y="1423155"/>
            <a:ext cx="1294524" cy="1286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AD63C97-4C3C-4226-9E75-FD99C4C3DF4A}"/>
              </a:ext>
            </a:extLst>
          </p:cNvPr>
          <p:cNvSpPr txBox="1"/>
          <p:nvPr/>
        </p:nvSpPr>
        <p:spPr>
          <a:xfrm>
            <a:off x="4573863" y="2719725"/>
            <a:ext cx="3075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Peak-to-</a:t>
            </a:r>
            <a:r>
              <a:rPr lang="en-US" sz="2000" b="1" dirty="0">
                <a:sym typeface="Wingdings" panose="05000000000000000000" pitchFamily="2" charset="2"/>
              </a:rPr>
              <a:t>halo model</a:t>
            </a:r>
          </a:p>
          <a:p>
            <a:pPr algn="ctr"/>
            <a:r>
              <a:rPr lang="en-US" sz="2000" dirty="0">
                <a:sym typeface="Wingdings" panose="05000000000000000000" pitchFamily="2" charset="2"/>
              </a:rPr>
              <a:t>Predicts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density profiles </a:t>
            </a:r>
            <a:r>
              <a:rPr lang="en-US" sz="2000" dirty="0">
                <a:sym typeface="Wingdings" panose="05000000000000000000" pitchFamily="2" charset="2"/>
              </a:rPr>
              <a:t>of the first (micro)halos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0584448-F00A-479C-916A-4C5E5C478A76}"/>
              </a:ext>
            </a:extLst>
          </p:cNvPr>
          <p:cNvCxnSpPr>
            <a:cxnSpLocks/>
          </p:cNvCxnSpPr>
          <p:nvPr/>
        </p:nvCxnSpPr>
        <p:spPr>
          <a:xfrm flipV="1">
            <a:off x="5384889" y="2054609"/>
            <a:ext cx="1456438" cy="11863"/>
          </a:xfrm>
          <a:prstGeom prst="straightConnector1">
            <a:avLst/>
          </a:prstGeom>
          <a:ln w="38100">
            <a:solidFill>
              <a:srgbClr val="FFFFFF"/>
            </a:solidFill>
            <a:tailEnd type="triangle" w="lg" len="lg"/>
          </a:ln>
          <a:effectLst>
            <a:glow rad="38100">
              <a:schemeClr val="tx1">
                <a:alpha val="5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235FD083-F96C-4115-B10E-164E44EAD51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2067" y="3758054"/>
            <a:ext cx="2973506" cy="187084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6CB55F1-FEB3-4F26-866F-A10B8A92147E}"/>
              </a:ext>
            </a:extLst>
          </p:cNvPr>
          <p:cNvSpPr txBox="1"/>
          <p:nvPr/>
        </p:nvSpPr>
        <p:spPr>
          <a:xfrm>
            <a:off x="7723645" y="1263856"/>
            <a:ext cx="3630155" cy="2477088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Subhalo evolution models</a:t>
            </a:r>
          </a:p>
        </p:txBody>
      </p:sp>
      <p:pic>
        <p:nvPicPr>
          <p:cNvPr id="10" name="Picture 9" descr="fig_tidal.pdf - SumatraPDF">
            <a:extLst>
              <a:ext uri="{FF2B5EF4-FFF2-40B4-BE49-F238E27FC236}">
                <a16:creationId xmlns:a16="http://schemas.microsoft.com/office/drawing/2014/main" id="{0B1DAB6D-E38F-453B-B7AD-68345B70555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7007" y="1636254"/>
            <a:ext cx="1401694" cy="1394068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1E18A7-CCED-41A1-87ED-5C4E67BBD7AF}"/>
                  </a:ext>
                </a:extLst>
              </p:cNvPr>
              <p:cNvSpPr txBox="1"/>
              <p:nvPr/>
            </p:nvSpPr>
            <p:spPr>
              <a:xfrm>
                <a:off x="4563770" y="5658529"/>
                <a:ext cx="31121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1"/>
                    </a:solidFill>
                  </a:rPr>
                  <a:t>Accurate for arbitrary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1E18A7-CCED-41A1-87ED-5C4E67BBD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770" y="5658529"/>
                <a:ext cx="3112134" cy="400110"/>
              </a:xfrm>
              <a:prstGeom prst="rect">
                <a:avLst/>
              </a:prstGeom>
              <a:blipFill>
                <a:blip r:embed="rId9"/>
                <a:stretch>
                  <a:fillRect l="-588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>
            <a:extLst>
              <a:ext uri="{FF2B5EF4-FFF2-40B4-BE49-F238E27FC236}">
                <a16:creationId xmlns:a16="http://schemas.microsoft.com/office/drawing/2014/main" id="{928E7897-1E66-4272-9EA3-D6D571780B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8684" y="1636318"/>
            <a:ext cx="1401692" cy="1394006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A6A059C-56CB-4E4A-864E-3523F78AAC16}"/>
              </a:ext>
            </a:extLst>
          </p:cNvPr>
          <p:cNvSpPr txBox="1"/>
          <p:nvPr/>
        </p:nvSpPr>
        <p:spPr>
          <a:xfrm>
            <a:off x="7982600" y="2399334"/>
            <a:ext cx="1390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Tidal evolution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0FB4879-BD29-4C54-8C64-B95C70AF25C6}"/>
              </a:ext>
            </a:extLst>
          </p:cNvPr>
          <p:cNvSpPr txBox="1"/>
          <p:nvPr/>
        </p:nvSpPr>
        <p:spPr>
          <a:xfrm>
            <a:off x="9669759" y="2399340"/>
            <a:ext cx="1419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Stellar encounters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302A1F3-F6D5-41E4-BDF4-6A387FC21863}"/>
              </a:ext>
            </a:extLst>
          </p:cNvPr>
          <p:cNvSpPr txBox="1"/>
          <p:nvPr/>
        </p:nvSpPr>
        <p:spPr>
          <a:xfrm>
            <a:off x="7718412" y="3025777"/>
            <a:ext cx="3630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Predict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microhalo evolution</a:t>
            </a:r>
            <a:r>
              <a:rPr lang="en-US" sz="2000" dirty="0"/>
              <a:t> after accretion onto larger systems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F60090-64E3-4F49-BA25-FCA74B0B5601}"/>
              </a:ext>
            </a:extLst>
          </p:cNvPr>
          <p:cNvSpPr txBox="1"/>
          <p:nvPr/>
        </p:nvSpPr>
        <p:spPr>
          <a:xfrm>
            <a:off x="7721883" y="3815866"/>
            <a:ext cx="3630155" cy="2263094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Applications I have explored:</a:t>
            </a:r>
          </a:p>
          <a:p>
            <a:pPr marL="225425" indent="-22542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Constraints on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thermal-relic dark matter</a:t>
            </a:r>
            <a:r>
              <a:rPr lang="en-US" sz="2000" dirty="0">
                <a:solidFill>
                  <a:schemeClr val="tx1"/>
                </a:solidFill>
              </a:rPr>
              <a:t> that account for our ignorance of </a:t>
            </a:r>
            <a:r>
              <a:rPr lang="en-US" sz="2000" dirty="0">
                <a:solidFill>
                  <a:schemeClr val="accent1"/>
                </a:solidFill>
              </a:rPr>
              <a:t>the early cosmic history</a:t>
            </a:r>
          </a:p>
          <a:p>
            <a:pPr marL="225425" indent="-22542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Constraining the small-scale </a:t>
            </a:r>
            <a:r>
              <a:rPr lang="en-US" sz="2000" dirty="0">
                <a:solidFill>
                  <a:schemeClr val="accent1"/>
                </a:solidFill>
              </a:rPr>
              <a:t>primordial power spectrum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02B9A0-8E9F-40B4-BBDC-537C2BC7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19</a:t>
            </a:fld>
            <a:r>
              <a:rPr lang="en-US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367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07A3708-69B4-4DA4-ABC3-D28F3C2D6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DF94207C-E1D0-474C-BF53-CB07F50360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5184760"/>
              </p:ext>
            </p:extLst>
          </p:nvPr>
        </p:nvGraphicFramePr>
        <p:xfrm>
          <a:off x="356214" y="1894852"/>
          <a:ext cx="11835786" cy="1076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966151D-BC94-4CDE-A9BA-97CD3CF691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516048 w 12192000"/>
              <a:gd name="connsiteY0" fmla="*/ 2032503 h 6858000"/>
              <a:gd name="connsiteX1" fmla="*/ 516048 w 12192000"/>
              <a:gd name="connsiteY1" fmla="*/ 2829208 h 6858000"/>
              <a:gd name="connsiteX2" fmla="*/ 11588436 w 12192000"/>
              <a:gd name="connsiteY2" fmla="*/ 2829208 h 6858000"/>
              <a:gd name="connsiteX3" fmla="*/ 11986788 w 12192000"/>
              <a:gd name="connsiteY3" fmla="*/ 2430856 h 6858000"/>
              <a:gd name="connsiteX4" fmla="*/ 11588436 w 12192000"/>
              <a:gd name="connsiteY4" fmla="*/ 203250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516048" y="2032503"/>
                </a:moveTo>
                <a:lnTo>
                  <a:pt x="516048" y="2829208"/>
                </a:lnTo>
                <a:lnTo>
                  <a:pt x="11588436" y="2829208"/>
                </a:lnTo>
                <a:lnTo>
                  <a:pt x="11986788" y="2430856"/>
                </a:lnTo>
                <a:lnTo>
                  <a:pt x="11588436" y="203250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7B87E86A-99B9-4A3F-B3E0-60C58CAF4615}"/>
              </a:ext>
            </a:extLst>
          </p:cNvPr>
          <p:cNvSpPr/>
          <p:nvPr/>
        </p:nvSpPr>
        <p:spPr>
          <a:xfrm>
            <a:off x="9765300" y="2992497"/>
            <a:ext cx="823832" cy="300344"/>
          </a:xfrm>
          <a:prstGeom prst="borderCallout1">
            <a:avLst>
              <a:gd name="adj1" fmla="val -51725"/>
              <a:gd name="adj2" fmla="val 30125"/>
              <a:gd name="adj3" fmla="val 1"/>
              <a:gd name="adj4" fmla="val 30136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Today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llout: Line 19">
                <a:extLst>
                  <a:ext uri="{FF2B5EF4-FFF2-40B4-BE49-F238E27FC236}">
                    <a16:creationId xmlns:a16="http://schemas.microsoft.com/office/drawing/2014/main" id="{EFFB6715-3CDF-40AF-A294-1A1607A9D4B7}"/>
                  </a:ext>
                </a:extLst>
              </p:cNvPr>
              <p:cNvSpPr/>
              <p:nvPr/>
            </p:nvSpPr>
            <p:spPr>
              <a:xfrm>
                <a:off x="6784086" y="2991035"/>
                <a:ext cx="1605058" cy="294664"/>
              </a:xfrm>
              <a:prstGeom prst="borderCallout1">
                <a:avLst>
                  <a:gd name="adj1" fmla="val -55552"/>
                  <a:gd name="adj2" fmla="val 57079"/>
                  <a:gd name="adj3" fmla="val -268"/>
                  <a:gd name="adj4" fmla="val 57051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CMB: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380</m:t>
                    </m:r>
                  </m:oMath>
                </a14:m>
                <a:r>
                  <a:rPr lang="en-US" sz="2000" dirty="0"/>
                  <a:t> kyr</a:t>
                </a:r>
              </a:p>
            </p:txBody>
          </p:sp>
        </mc:Choice>
        <mc:Fallback xmlns="">
          <p:sp>
            <p:nvSpPr>
              <p:cNvPr id="20" name="Callout: Line 19">
                <a:extLst>
                  <a:ext uri="{FF2B5EF4-FFF2-40B4-BE49-F238E27FC236}">
                    <a16:creationId xmlns:a16="http://schemas.microsoft.com/office/drawing/2014/main" id="{EFFB6715-3CDF-40AF-A294-1A1607A9D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086" y="2991035"/>
                <a:ext cx="1605058" cy="294664"/>
              </a:xfrm>
              <a:prstGeom prst="borderCallout1">
                <a:avLst>
                  <a:gd name="adj1" fmla="val -55552"/>
                  <a:gd name="adj2" fmla="val 57079"/>
                  <a:gd name="adj3" fmla="val -268"/>
                  <a:gd name="adj4" fmla="val 57051"/>
                </a:avLst>
              </a:prstGeom>
              <a:blipFill>
                <a:blip r:embed="rId8"/>
                <a:stretch>
                  <a:fillRect l="-3759" r="-3008" b="-3116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llout: Line 22">
                <a:extLst>
                  <a:ext uri="{FF2B5EF4-FFF2-40B4-BE49-F238E27FC236}">
                    <a16:creationId xmlns:a16="http://schemas.microsoft.com/office/drawing/2014/main" id="{5A966FB1-B5C7-4D84-963A-40C85E2A6802}"/>
                  </a:ext>
                </a:extLst>
              </p:cNvPr>
              <p:cNvSpPr/>
              <p:nvPr/>
            </p:nvSpPr>
            <p:spPr>
              <a:xfrm>
                <a:off x="6690361" y="1552139"/>
                <a:ext cx="846446" cy="292710"/>
              </a:xfrm>
              <a:prstGeom prst="borderCallout1">
                <a:avLst>
                  <a:gd name="adj1" fmla="val 100876"/>
                  <a:gd name="adj2" fmla="val 64322"/>
                  <a:gd name="adj3" fmla="val 165175"/>
                  <a:gd name="adj4" fmla="val 64111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52</m:t>
                    </m:r>
                  </m:oMath>
                </a14:m>
                <a:r>
                  <a:rPr lang="en-US" sz="2000" dirty="0"/>
                  <a:t> kyr</a:t>
                </a:r>
              </a:p>
            </p:txBody>
          </p:sp>
        </mc:Choice>
        <mc:Fallback xmlns="">
          <p:sp>
            <p:nvSpPr>
              <p:cNvPr id="23" name="Callout: Line 22">
                <a:extLst>
                  <a:ext uri="{FF2B5EF4-FFF2-40B4-BE49-F238E27FC236}">
                    <a16:creationId xmlns:a16="http://schemas.microsoft.com/office/drawing/2014/main" id="{5A966FB1-B5C7-4D84-963A-40C85E2A6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361" y="1552139"/>
                <a:ext cx="846446" cy="292710"/>
              </a:xfrm>
              <a:prstGeom prst="borderCallout1">
                <a:avLst>
                  <a:gd name="adj1" fmla="val 100876"/>
                  <a:gd name="adj2" fmla="val 64322"/>
                  <a:gd name="adj3" fmla="val 165175"/>
                  <a:gd name="adj4" fmla="val 64111"/>
                </a:avLst>
              </a:prstGeom>
              <a:blipFill>
                <a:blip r:embed="rId9"/>
                <a:stretch>
                  <a:fillRect t="-15663" r="-567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3FEF0E-2D82-4428-BBCE-5684E0B7F6D2}"/>
              </a:ext>
            </a:extLst>
          </p:cNvPr>
          <p:cNvCxnSpPr>
            <a:cxnSpLocks/>
          </p:cNvCxnSpPr>
          <p:nvPr/>
        </p:nvCxnSpPr>
        <p:spPr>
          <a:xfrm>
            <a:off x="7700965" y="2239557"/>
            <a:ext cx="0" cy="3476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AAFEB8-1AC4-4AA5-BD57-95D864BB5A0A}"/>
              </a:ext>
            </a:extLst>
          </p:cNvPr>
          <p:cNvCxnSpPr>
            <a:cxnSpLocks/>
          </p:cNvCxnSpPr>
          <p:nvPr/>
        </p:nvCxnSpPr>
        <p:spPr>
          <a:xfrm flipH="1" flipV="1">
            <a:off x="6346031" y="2403864"/>
            <a:ext cx="1354933" cy="714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AECA18-7191-4F27-9D5C-D7CBA26B3C82}"/>
              </a:ext>
            </a:extLst>
          </p:cNvPr>
          <p:cNvSpPr txBox="1"/>
          <p:nvPr/>
        </p:nvSpPr>
        <p:spPr>
          <a:xfrm>
            <a:off x="6624570" y="2353611"/>
            <a:ext cx="843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Opaque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865B3167-57A5-47F0-812E-DBAE87C5C75D}"/>
              </a:ext>
            </a:extLst>
          </p:cNvPr>
          <p:cNvSpPr/>
          <p:nvPr/>
        </p:nvSpPr>
        <p:spPr>
          <a:xfrm rot="16200000">
            <a:off x="9239607" y="1275075"/>
            <a:ext cx="197700" cy="1344252"/>
          </a:xfrm>
          <a:prstGeom prst="rightBrace">
            <a:avLst>
              <a:gd name="adj1" fmla="val 6299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D18DE6-ABF1-4E36-9ED3-190DF3AF5106}"/>
              </a:ext>
            </a:extLst>
          </p:cNvPr>
          <p:cNvSpPr/>
          <p:nvPr/>
        </p:nvSpPr>
        <p:spPr>
          <a:xfrm>
            <a:off x="8426103" y="1550724"/>
            <a:ext cx="1817232" cy="29271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Galaxies &amp; stars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86182DE-066E-48CF-A380-674B85E729B5}"/>
              </a:ext>
            </a:extLst>
          </p:cNvPr>
          <p:cNvCxnSpPr>
            <a:cxnSpLocks/>
          </p:cNvCxnSpPr>
          <p:nvPr/>
        </p:nvCxnSpPr>
        <p:spPr>
          <a:xfrm>
            <a:off x="497941" y="1563949"/>
            <a:ext cx="3361132" cy="4183"/>
          </a:xfrm>
          <a:prstGeom prst="straightConnector1">
            <a:avLst/>
          </a:prstGeom>
          <a:ln w="38100">
            <a:solidFill>
              <a:schemeClr val="accent1"/>
            </a:solidFill>
            <a:headEnd type="arrow" w="lg" len="med"/>
            <a:tailEnd type="arrow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F40C7EE-7DC9-4984-AE02-753D2BD03356}"/>
                  </a:ext>
                </a:extLst>
              </p:cNvPr>
              <p:cNvSpPr/>
              <p:nvPr/>
            </p:nvSpPr>
            <p:spPr>
              <a:xfrm>
                <a:off x="1195057" y="1243437"/>
                <a:ext cx="1966900" cy="649390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</a:rPr>
                  <a:t>Largely unknown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≲1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second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F40C7EE-7DC9-4984-AE02-753D2BD03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057" y="1243437"/>
                <a:ext cx="1966900" cy="6493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B22AE52-9043-40D0-B831-9ED8732C42E7}"/>
              </a:ext>
            </a:extLst>
          </p:cNvPr>
          <p:cNvSpPr txBox="1"/>
          <p:nvPr/>
        </p:nvSpPr>
        <p:spPr>
          <a:xfrm>
            <a:off x="3883346" y="2167347"/>
            <a:ext cx="2741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/>
              <a:t>Radiation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llout: Line 35">
                <a:extLst>
                  <a:ext uri="{FF2B5EF4-FFF2-40B4-BE49-F238E27FC236}">
                    <a16:creationId xmlns:a16="http://schemas.microsoft.com/office/drawing/2014/main" id="{58A491EE-FA69-456F-9ED2-9B4128C64D54}"/>
                  </a:ext>
                </a:extLst>
              </p:cNvPr>
              <p:cNvSpPr/>
              <p:nvPr/>
            </p:nvSpPr>
            <p:spPr>
              <a:xfrm>
                <a:off x="3936897" y="1550723"/>
                <a:ext cx="1930503" cy="292710"/>
              </a:xfrm>
              <a:prstGeom prst="borderCallout1">
                <a:avLst>
                  <a:gd name="adj1" fmla="val 97304"/>
                  <a:gd name="adj2" fmla="val -58"/>
                  <a:gd name="adj3" fmla="val 164778"/>
                  <a:gd name="adj4" fmla="val -10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000" dirty="0"/>
                  <a:t> decoupling: 1 s</a:t>
                </a:r>
              </a:p>
            </p:txBody>
          </p:sp>
        </mc:Choice>
        <mc:Fallback xmlns="">
          <p:sp>
            <p:nvSpPr>
              <p:cNvPr id="36" name="Callout: Line 35">
                <a:extLst>
                  <a:ext uri="{FF2B5EF4-FFF2-40B4-BE49-F238E27FC236}">
                    <a16:creationId xmlns:a16="http://schemas.microsoft.com/office/drawing/2014/main" id="{58A491EE-FA69-456F-9ED2-9B4128C64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897" y="1550723"/>
                <a:ext cx="1930503" cy="292710"/>
              </a:xfrm>
              <a:prstGeom prst="borderCallout1">
                <a:avLst>
                  <a:gd name="adj1" fmla="val 97304"/>
                  <a:gd name="adj2" fmla="val -58"/>
                  <a:gd name="adj3" fmla="val 164778"/>
                  <a:gd name="adj4" fmla="val -104"/>
                </a:avLst>
              </a:prstGeom>
              <a:blipFill>
                <a:blip r:embed="rId11"/>
                <a:stretch>
                  <a:fillRect t="-15663" r="-186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27">
            <a:extLst>
              <a:ext uri="{FF2B5EF4-FFF2-40B4-BE49-F238E27FC236}">
                <a16:creationId xmlns:a16="http://schemas.microsoft.com/office/drawing/2014/main" id="{D2E4B5EB-A90E-4744-A235-099D2902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06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Three questions in cosmology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63BCD7F-3556-4717-8028-10633DD30F7F}"/>
              </a:ext>
            </a:extLst>
          </p:cNvPr>
          <p:cNvSpPr/>
          <p:nvPr/>
        </p:nvSpPr>
        <p:spPr>
          <a:xfrm>
            <a:off x="516048" y="2032504"/>
            <a:ext cx="11470740" cy="796705"/>
          </a:xfrm>
          <a:custGeom>
            <a:avLst/>
            <a:gdLst>
              <a:gd name="connsiteX0" fmla="*/ 0 w 11470740"/>
              <a:gd name="connsiteY0" fmla="*/ 0 h 796705"/>
              <a:gd name="connsiteX1" fmla="*/ 11072388 w 11470740"/>
              <a:gd name="connsiteY1" fmla="*/ 0 h 796705"/>
              <a:gd name="connsiteX2" fmla="*/ 11470740 w 11470740"/>
              <a:gd name="connsiteY2" fmla="*/ 398353 h 796705"/>
              <a:gd name="connsiteX3" fmla="*/ 11072388 w 11470740"/>
              <a:gd name="connsiteY3" fmla="*/ 796705 h 796705"/>
              <a:gd name="connsiteX4" fmla="*/ 0 w 11470740"/>
              <a:gd name="connsiteY4" fmla="*/ 796705 h 79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0740" h="796705">
                <a:moveTo>
                  <a:pt x="0" y="0"/>
                </a:moveTo>
                <a:lnTo>
                  <a:pt x="11072388" y="0"/>
                </a:lnTo>
                <a:lnTo>
                  <a:pt x="11470740" y="398353"/>
                </a:lnTo>
                <a:lnTo>
                  <a:pt x="11072388" y="796705"/>
                </a:lnTo>
                <a:lnTo>
                  <a:pt x="0" y="796705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3BB24E-E30A-43EC-A460-B3C1CB8D4735}"/>
              </a:ext>
            </a:extLst>
          </p:cNvPr>
          <p:cNvCxnSpPr/>
          <p:nvPr/>
        </p:nvCxnSpPr>
        <p:spPr>
          <a:xfrm flipV="1">
            <a:off x="1388125" y="2829209"/>
            <a:ext cx="0" cy="463632"/>
          </a:xfrm>
          <a:prstGeom prst="straightConnector1">
            <a:avLst/>
          </a:prstGeom>
          <a:ln w="38100"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82B954A-AE0C-449A-BE95-1161A127515E}"/>
              </a:ext>
            </a:extLst>
          </p:cNvPr>
          <p:cNvCxnSpPr>
            <a:cxnSpLocks/>
          </p:cNvCxnSpPr>
          <p:nvPr/>
        </p:nvCxnSpPr>
        <p:spPr>
          <a:xfrm flipV="1">
            <a:off x="3314241" y="2829209"/>
            <a:ext cx="0" cy="581801"/>
          </a:xfrm>
          <a:prstGeom prst="straightConnector1">
            <a:avLst/>
          </a:prstGeom>
          <a:ln w="38100"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F14B07-C4C2-486C-9571-BB7E6F4B9BF7}"/>
              </a:ext>
            </a:extLst>
          </p:cNvPr>
          <p:cNvCxnSpPr>
            <a:cxnSpLocks/>
          </p:cNvCxnSpPr>
          <p:nvPr/>
        </p:nvCxnSpPr>
        <p:spPr>
          <a:xfrm flipV="1">
            <a:off x="9560142" y="2829209"/>
            <a:ext cx="0" cy="71400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06B9B07-A51B-475B-8B40-D08A9099FE30}"/>
              </a:ext>
            </a:extLst>
          </p:cNvPr>
          <p:cNvSpPr txBox="1"/>
          <p:nvPr/>
        </p:nvSpPr>
        <p:spPr>
          <a:xfrm>
            <a:off x="9560142" y="3543214"/>
            <a:ext cx="1793658" cy="1754326"/>
          </a:xfrm>
          <a:prstGeom prst="rect">
            <a:avLst/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Most matter is nonbaryonic </a:t>
            </a:r>
            <a:r>
              <a:rPr lang="en-US" sz="2000" i="1" dirty="0">
                <a:solidFill>
                  <a:schemeClr val="tx1"/>
                </a:solidFill>
              </a:rPr>
              <a:t>dark matter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What is dark matter?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92A23E-D777-4DDA-BD15-D2CBE097671D}"/>
              </a:ext>
            </a:extLst>
          </p:cNvPr>
          <p:cNvSpPr txBox="1"/>
          <p:nvPr/>
        </p:nvSpPr>
        <p:spPr>
          <a:xfrm>
            <a:off x="838200" y="3292841"/>
            <a:ext cx="2128743" cy="2897251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sz="2000" dirty="0"/>
              <a:t>Inflation is invoked to solve horizon &amp; flatness problems and seed density variations. But…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</a:rPr>
              <a:t>What drove inflation?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(Or alternative process)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AF58C8-6CE6-4E22-8A20-A695CBBD32E6}"/>
              </a:ext>
            </a:extLst>
          </p:cNvPr>
          <p:cNvSpPr txBox="1"/>
          <p:nvPr/>
        </p:nvSpPr>
        <p:spPr>
          <a:xfrm>
            <a:off x="3161958" y="3411010"/>
            <a:ext cx="6130212" cy="2779082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87AA6AD-E966-4678-BD72-62290ACE2E85}"/>
                  </a:ext>
                </a:extLst>
              </p:cNvPr>
              <p:cNvSpPr txBox="1"/>
              <p:nvPr/>
            </p:nvSpPr>
            <p:spPr>
              <a:xfrm>
                <a:off x="3161957" y="3371160"/>
                <a:ext cx="3282910" cy="1446550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What happened after inflation?</a:t>
                </a:r>
              </a:p>
              <a:p>
                <a:r>
                  <a:rPr lang="en-US" sz="2000" dirty="0"/>
                  <a:t>Observations only require radiation domination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~1</m:t>
                    </m:r>
                  </m:oMath>
                </a14:m>
                <a:r>
                  <a:rPr lang="en-US" sz="2000" dirty="0"/>
                  <a:t>s.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87AA6AD-E966-4678-BD72-62290ACE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957" y="3371160"/>
                <a:ext cx="3282910" cy="1446550"/>
              </a:xfrm>
              <a:prstGeom prst="rect">
                <a:avLst/>
              </a:prstGeom>
              <a:blipFill>
                <a:blip r:embed="rId12"/>
                <a:stretch>
                  <a:fillRect l="-2045" t="-3376" b="-6751"/>
                </a:stretch>
              </a:blipFill>
              <a:ln w="381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C689643-6EA3-4CD8-8D24-14B3BD11D26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9023" y="3433044"/>
            <a:ext cx="2967833" cy="280063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6B400E-7582-4C01-A53B-8EEAF35F33ED}"/>
              </a:ext>
            </a:extLst>
          </p:cNvPr>
          <p:cNvCxnSpPr>
            <a:cxnSpLocks/>
          </p:cNvCxnSpPr>
          <p:nvPr/>
        </p:nvCxnSpPr>
        <p:spPr>
          <a:xfrm>
            <a:off x="6257895" y="5133860"/>
            <a:ext cx="1120805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B1CE9A-BE90-4CB4-8801-97954A3DC653}"/>
              </a:ext>
            </a:extLst>
          </p:cNvPr>
          <p:cNvSpPr txBox="1"/>
          <p:nvPr/>
        </p:nvSpPr>
        <p:spPr>
          <a:xfrm rot="2878661">
            <a:off x="7603517" y="4071057"/>
            <a:ext cx="10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D0F"/>
                </a:solidFill>
              </a:rPr>
              <a:t>Radiation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6DFE0B-5D58-425C-A7C0-7D474C28D0A1}"/>
              </a:ext>
            </a:extLst>
          </p:cNvPr>
          <p:cNvSpPr txBox="1"/>
          <p:nvPr/>
        </p:nvSpPr>
        <p:spPr>
          <a:xfrm rot="2139244">
            <a:off x="8129128" y="5030663"/>
            <a:ext cx="83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Matter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0431AC-EC15-4629-8132-C01EF62743F9}"/>
              </a:ext>
            </a:extLst>
          </p:cNvPr>
          <p:cNvSpPr txBox="1"/>
          <p:nvPr/>
        </p:nvSpPr>
        <p:spPr>
          <a:xfrm rot="5240373">
            <a:off x="7252663" y="4882444"/>
            <a:ext cx="1205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</a:rPr>
              <a:t>Early matter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8EEC13-FD40-4632-B7B8-880E94D0D5D7}"/>
              </a:ext>
            </a:extLst>
          </p:cNvPr>
          <p:cNvSpPr txBox="1"/>
          <p:nvPr/>
        </p:nvSpPr>
        <p:spPr>
          <a:xfrm>
            <a:off x="3224945" y="4802059"/>
            <a:ext cx="3032950" cy="147732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Early matter domination?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Moduli fields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Hidden-sector mediator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Inflaton</a:t>
            </a:r>
          </a:p>
          <a:p>
            <a:pPr algn="ctr"/>
            <a:r>
              <a:rPr lang="en-US" sz="1600" dirty="0"/>
              <a:t>[Must decay into radiation by 1s]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6CE4A7-BAFF-475F-8600-6D078EAC6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2</a:t>
            </a:fld>
            <a:r>
              <a:rPr lang="en-US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6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21" grpId="0"/>
      <p:bldP spid="8" grpId="0"/>
      <p:bldP spid="31" grpId="0"/>
      <p:bldP spid="32" grpId="0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C6C8A233-3B9F-47A2-86BE-214128937F3A}"/>
              </a:ext>
            </a:extLst>
          </p:cNvPr>
          <p:cNvSpPr txBox="1"/>
          <p:nvPr/>
        </p:nvSpPr>
        <p:spPr>
          <a:xfrm>
            <a:off x="7069810" y="3804447"/>
            <a:ext cx="3949459" cy="19072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r>
              <a:rPr lang="en-US"/>
              <a:t>Refinements, </a:t>
            </a:r>
            <a:r>
              <a:rPr lang="en-US" dirty="0"/>
              <a:t>e.</a:t>
            </a:r>
            <a:r>
              <a:rPr lang="en-US"/>
              <a:t>g., </a:t>
            </a:r>
            <a:r>
              <a:rPr lang="en-US" dirty="0"/>
              <a:t>adiabatic contraction: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33FF22-8FE0-447F-85DB-A1BD385E5484}"/>
              </a:ext>
            </a:extLst>
          </p:cNvPr>
          <p:cNvSpPr txBox="1"/>
          <p:nvPr/>
        </p:nvSpPr>
        <p:spPr>
          <a:xfrm>
            <a:off x="8152235" y="2353342"/>
            <a:ext cx="1968759" cy="113366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r>
              <a:rPr lang="en-US" dirty="0"/>
              <a:t>Simplest model: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6361ABB-4714-4F03-9138-9411AEB156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907009" y="2735096"/>
            <a:ext cx="3731955" cy="32967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845CD45-4173-4BE5-A211-196B2DC883AD}"/>
              </a:ext>
            </a:extLst>
          </p:cNvPr>
          <p:cNvSpPr txBox="1"/>
          <p:nvPr/>
        </p:nvSpPr>
        <p:spPr>
          <a:xfrm rot="19291085">
            <a:off x="2123863" y="3565318"/>
            <a:ext cx="1448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E76B3"/>
                </a:solidFill>
              </a:rPr>
              <a:t>Hubble flow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75F901-F3CE-46EB-A50A-E323CA9463E8}"/>
              </a:ext>
            </a:extLst>
          </p:cNvPr>
          <p:cNvSpPr txBox="1"/>
          <p:nvPr/>
        </p:nvSpPr>
        <p:spPr>
          <a:xfrm>
            <a:off x="2175199" y="4733075"/>
            <a:ext cx="1786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7C09"/>
                </a:solidFill>
              </a:rPr>
              <a:t>Collapsing shell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0C9FAA2-AB1E-41D4-9944-68006B3E8AAE}"/>
              </a:ext>
            </a:extLst>
          </p:cNvPr>
          <p:cNvCxnSpPr>
            <a:cxnSpLocks/>
          </p:cNvCxnSpPr>
          <p:nvPr/>
        </p:nvCxnSpPr>
        <p:spPr>
          <a:xfrm>
            <a:off x="3068392" y="4606478"/>
            <a:ext cx="177721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B5A65C-E2DB-43B9-A36C-39F77F74FF45}"/>
              </a:ext>
            </a:extLst>
          </p:cNvPr>
          <p:cNvCxnSpPr>
            <a:cxnSpLocks/>
          </p:cNvCxnSpPr>
          <p:nvPr/>
        </p:nvCxnSpPr>
        <p:spPr>
          <a:xfrm>
            <a:off x="4510470" y="5314690"/>
            <a:ext cx="1585530" cy="0"/>
          </a:xfrm>
          <a:prstGeom prst="line">
            <a:avLst/>
          </a:prstGeom>
          <a:ln w="38100">
            <a:solidFill>
              <a:srgbClr val="FF7E0D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F25F45C-E7A7-496A-8599-4D152B595BE3}"/>
              </a:ext>
            </a:extLst>
          </p:cNvPr>
          <p:cNvCxnSpPr>
            <a:cxnSpLocks/>
          </p:cNvCxnSpPr>
          <p:nvPr/>
        </p:nvCxnSpPr>
        <p:spPr>
          <a:xfrm>
            <a:off x="4821263" y="4606478"/>
            <a:ext cx="0" cy="1050411"/>
          </a:xfrm>
          <a:prstGeom prst="straightConnector1">
            <a:avLst/>
          </a:prstGeom>
          <a:ln w="19050">
            <a:headEnd type="triangle" w="lg" len="med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397541C-E442-4787-8BB8-286659B06A76}"/>
              </a:ext>
            </a:extLst>
          </p:cNvPr>
          <p:cNvSpPr txBox="1"/>
          <p:nvPr/>
        </p:nvSpPr>
        <p:spPr>
          <a:xfrm>
            <a:off x="3629095" y="3863515"/>
            <a:ext cx="253739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Freeze shell at fraction of turnaround radius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8AD0048-B481-4569-B7D4-11C0426A2AC3}"/>
              </a:ext>
            </a:extLst>
          </p:cNvPr>
          <p:cNvCxnSpPr>
            <a:cxnSpLocks/>
          </p:cNvCxnSpPr>
          <p:nvPr/>
        </p:nvCxnSpPr>
        <p:spPr>
          <a:xfrm>
            <a:off x="4926038" y="5314690"/>
            <a:ext cx="0" cy="342199"/>
          </a:xfrm>
          <a:prstGeom prst="straightConnector1">
            <a:avLst/>
          </a:prstGeom>
          <a:ln w="19050">
            <a:headEnd type="triangle" w="lg" len="med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B6B107A-FDD9-44F7-9BB6-3FE2D984E5E2}"/>
              </a:ext>
            </a:extLst>
          </p:cNvPr>
          <p:cNvSpPr/>
          <p:nvPr/>
        </p:nvSpPr>
        <p:spPr>
          <a:xfrm>
            <a:off x="4437352" y="5334000"/>
            <a:ext cx="363248" cy="3133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6334E4F-8852-480C-A3D0-34EB29FFD9D1}"/>
              </a:ext>
            </a:extLst>
          </p:cNvPr>
          <p:cNvCxnSpPr>
            <a:cxnSpLocks/>
          </p:cNvCxnSpPr>
          <p:nvPr/>
        </p:nvCxnSpPr>
        <p:spPr>
          <a:xfrm>
            <a:off x="1480026" y="5655303"/>
            <a:ext cx="4615974" cy="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itle 80">
            <a:extLst>
              <a:ext uri="{FF2B5EF4-FFF2-40B4-BE49-F238E27FC236}">
                <a16:creationId xmlns:a16="http://schemas.microsoft.com/office/drawing/2014/main" id="{E85A0F44-1D13-4ED9-8072-1AD602CF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Supplemental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Greater density profile </a:t>
            </a:r>
            <a:r>
              <a:rPr lang="en-US" dirty="0"/>
              <a:t>from peak structure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1A09BB1-CFFB-4049-BAC6-B3AA61E175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41" y="2769425"/>
            <a:ext cx="1787428" cy="665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57AD48-43FF-4B03-9A83-55BDA88B8CEA}"/>
                  </a:ext>
                </a:extLst>
              </p:cNvPr>
              <p:cNvSpPr txBox="1"/>
              <p:nvPr/>
            </p:nvSpPr>
            <p:spPr>
              <a:xfrm>
                <a:off x="838200" y="1665041"/>
                <a:ext cx="10515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Connect halo’s mass profile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800" dirty="0"/>
                  <a:t> to peak’s mass-contrast profile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using a spherical infall model: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57AD48-43FF-4B03-9A83-55BDA88B8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5041"/>
                <a:ext cx="10515600" cy="954107"/>
              </a:xfrm>
              <a:prstGeom prst="rect">
                <a:avLst/>
              </a:prstGeom>
              <a:blipFill>
                <a:blip r:embed="rId7"/>
                <a:stretch>
                  <a:fillRect l="-1217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E5E34D8E-977B-4621-AD59-E5502B92BE9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518" y="4159439"/>
            <a:ext cx="3222008" cy="14879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0A703F2-EE18-4B04-AAB6-F1B629D2A5B6}"/>
              </a:ext>
            </a:extLst>
          </p:cNvPr>
          <p:cNvSpPr txBox="1"/>
          <p:nvPr/>
        </p:nvSpPr>
        <p:spPr>
          <a:xfrm>
            <a:off x="6550090" y="5732384"/>
            <a:ext cx="453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Models not new, but application is.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1A5697-B562-46E9-893C-4A23A9F0792E}"/>
              </a:ext>
            </a:extLst>
          </p:cNvPr>
          <p:cNvSpPr txBox="1"/>
          <p:nvPr/>
        </p:nvSpPr>
        <p:spPr>
          <a:xfrm>
            <a:off x="4830580" y="2711339"/>
            <a:ext cx="2530840" cy="1015663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Good approximation only for slow accretion 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large radii</a:t>
            </a:r>
            <a:r>
              <a:rPr lang="en-US" sz="2000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151305-07BD-427F-AD76-C932CFF88DA9}"/>
              </a:ext>
            </a:extLst>
          </p:cNvPr>
          <p:cNvSpPr txBox="1"/>
          <p:nvPr/>
        </p:nvSpPr>
        <p:spPr>
          <a:xfrm>
            <a:off x="3218454" y="6349061"/>
            <a:ext cx="575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detail</a:t>
            </a:r>
            <a:r>
              <a:rPr lang="en-US">
                <a:solidFill>
                  <a:schemeClr val="tx2"/>
                </a:solidFill>
              </a:rPr>
              <a:t>: Delos, Bruff, </a:t>
            </a:r>
            <a:r>
              <a:rPr lang="en-US" dirty="0">
                <a:solidFill>
                  <a:schemeClr val="tx2"/>
                </a:solidFill>
              </a:rPr>
              <a:t>Erickcek 2019 [arXiv:1905.05766]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1DBAF8-8916-4969-AC80-66495E60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20</a:t>
            </a:fld>
            <a:r>
              <a:rPr lang="en-US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78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4C0E19-3C9B-4130-8F49-31707C50ABC6}"/>
              </a:ext>
            </a:extLst>
          </p:cNvPr>
          <p:cNvSpPr/>
          <p:nvPr/>
        </p:nvSpPr>
        <p:spPr>
          <a:xfrm>
            <a:off x="5314278" y="1690688"/>
            <a:ext cx="6039522" cy="44949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Encounter with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causes: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126AC2-C6D6-4C1C-BA64-59FEF4EACF88}"/>
              </a:ext>
            </a:extLst>
          </p:cNvPr>
          <p:cNvSpPr/>
          <p:nvPr/>
        </p:nvSpPr>
        <p:spPr>
          <a:xfrm>
            <a:off x="838200" y="1690688"/>
            <a:ext cx="4357744" cy="2926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Universal </a:t>
            </a:r>
            <a:r>
              <a:rPr lang="en-US" dirty="0" err="1"/>
              <a:t>postencounter</a:t>
            </a:r>
            <a:r>
              <a:rPr lang="en-US" dirty="0"/>
              <a:t> density profile</a:t>
            </a:r>
          </a:p>
        </p:txBody>
      </p:sp>
      <p:sp>
        <p:nvSpPr>
          <p:cNvPr id="81" name="Title 80">
            <a:extLst>
              <a:ext uri="{FF2B5EF4-FFF2-40B4-BE49-F238E27FC236}">
                <a16:creationId xmlns:a16="http://schemas.microsoft.com/office/drawing/2014/main" id="{E85A0F44-1D13-4ED9-8072-1AD602CF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Supplemental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/>
              <a:t>Modeling stellar encounters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14D299-0A98-4A2B-979E-556209C1B876}"/>
              </a:ext>
            </a:extLst>
          </p:cNvPr>
          <p:cNvSpPr txBox="1"/>
          <p:nvPr/>
        </p:nvSpPr>
        <p:spPr>
          <a:xfrm>
            <a:off x="3873596" y="6348753"/>
            <a:ext cx="444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detail: Delos 2019b [arXiv:1907.13133]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3774B2F-BB8F-4CA0-9952-F302856AC96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7635"/>
            <a:ext cx="4214301" cy="2480529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B2A3CE2-95C4-42D0-B264-7188FB7B9DA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30" y="3497978"/>
            <a:ext cx="4117251" cy="264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85F8D7-29A2-4A6E-9588-6B6C03BE62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34" y="2093083"/>
            <a:ext cx="1388190" cy="2544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212B17-4205-407F-AF3B-4C18DD9500F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658" y="2749954"/>
            <a:ext cx="841143" cy="64761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97299FF-DFBC-4BC0-AA17-EB400627FB83}"/>
              </a:ext>
            </a:extLst>
          </p:cNvPr>
          <p:cNvSpPr/>
          <p:nvPr/>
        </p:nvSpPr>
        <p:spPr>
          <a:xfrm>
            <a:off x="7263876" y="2676525"/>
            <a:ext cx="3004073" cy="16551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4336722-869B-4D51-AB25-4B6B99F473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743" y="1659096"/>
            <a:ext cx="4307541" cy="2710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F07E02-3885-4270-B935-86B64184AD17}"/>
                  </a:ext>
                </a:extLst>
              </p:cNvPr>
              <p:cNvSpPr txBox="1"/>
              <p:nvPr/>
            </p:nvSpPr>
            <p:spPr>
              <a:xfrm>
                <a:off x="1799405" y="4970339"/>
                <a:ext cx="3514873" cy="12222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Other variables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(relative impact parameter)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(“impulsiveness”)</a:t>
                </a:r>
              </a:p>
              <a:p>
                <a:r>
                  <a:rPr lang="en-US" dirty="0"/>
                  <a:t>typically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≫1</m:t>
                    </m:r>
                  </m:oMath>
                </a14:m>
                <a:r>
                  <a:rPr lang="en-US" dirty="0"/>
                  <a:t>             irrelevant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F07E02-3885-4270-B935-86B64184A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405" y="4970339"/>
                <a:ext cx="3514873" cy="1222258"/>
              </a:xfrm>
              <a:prstGeom prst="rect">
                <a:avLst/>
              </a:prstGeom>
              <a:blipFill>
                <a:blip r:embed="rId10"/>
                <a:stretch>
                  <a:fillRect l="-1386" t="-2488" r="-1040" b="-6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15662953-9934-449F-A0C0-D7EC0BDAF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83349" y="5890475"/>
            <a:ext cx="480714" cy="2371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F9FC7-D8A4-4861-AF9E-04C89BC6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21</a:t>
            </a:fld>
            <a:r>
              <a:rPr lang="en-US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415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70F2AF8-A212-4C6B-A936-E97287CBBCE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748" y="3202373"/>
            <a:ext cx="4910821" cy="3089750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D34F8F8-D8D3-461A-96CD-7681D1955B70}"/>
              </a:ext>
            </a:extLst>
          </p:cNvPr>
          <p:cNvCxnSpPr>
            <a:cxnSpLocks/>
          </p:cNvCxnSpPr>
          <p:nvPr/>
        </p:nvCxnSpPr>
        <p:spPr>
          <a:xfrm>
            <a:off x="4281544" y="3765176"/>
            <a:ext cx="3077199" cy="0"/>
          </a:xfrm>
          <a:prstGeom prst="straightConnector1">
            <a:avLst/>
          </a:prstGeom>
          <a:ln w="38100">
            <a:solidFill>
              <a:srgbClr val="ED7D3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FD8607F-E18C-4D01-923D-7B9DCCDB75A9}"/>
              </a:ext>
            </a:extLst>
          </p:cNvPr>
          <p:cNvSpPr/>
          <p:nvPr/>
        </p:nvSpPr>
        <p:spPr>
          <a:xfrm>
            <a:off x="7489316" y="3262489"/>
            <a:ext cx="3839084" cy="23445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21A52-3148-4FA2-987A-54598EB33312}"/>
              </a:ext>
            </a:extLst>
          </p:cNvPr>
          <p:cNvSpPr txBox="1"/>
          <p:nvPr/>
        </p:nvSpPr>
        <p:spPr>
          <a:xfrm>
            <a:off x="7358743" y="302102"/>
            <a:ext cx="4061680" cy="283154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400" u="sng" dirty="0">
                <a:solidFill>
                  <a:schemeClr val="tx2"/>
                </a:solidFill>
              </a:rPr>
              <a:t>Simulating the density profiles of the first halos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Ishiyama, Makino, </a:t>
            </a:r>
            <a:r>
              <a:rPr lang="en-US" sz="1200" dirty="0" err="1">
                <a:solidFill>
                  <a:schemeClr val="tx2"/>
                </a:solidFill>
              </a:rPr>
              <a:t>Ebisuzaki</a:t>
            </a:r>
            <a:r>
              <a:rPr lang="en-US" sz="1200" dirty="0">
                <a:solidFill>
                  <a:schemeClr val="tx2"/>
                </a:solidFill>
              </a:rPr>
              <a:t> 2010	[arXiv:1006.3392]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</a:t>
            </a:r>
            <a:r>
              <a:rPr lang="en-US" sz="1200" dirty="0" err="1">
                <a:solidFill>
                  <a:schemeClr val="tx2"/>
                </a:solidFill>
              </a:rPr>
              <a:t>Anderhalden</a:t>
            </a:r>
            <a:r>
              <a:rPr lang="en-US" sz="1200" dirty="0">
                <a:solidFill>
                  <a:schemeClr val="tx2"/>
                </a:solidFill>
              </a:rPr>
              <a:t> &amp; </a:t>
            </a:r>
            <a:r>
              <a:rPr lang="en-US" sz="1200" dirty="0" err="1">
                <a:solidFill>
                  <a:schemeClr val="tx2"/>
                </a:solidFill>
              </a:rPr>
              <a:t>Diemand</a:t>
            </a:r>
            <a:r>
              <a:rPr lang="en-US" sz="1200" dirty="0">
                <a:solidFill>
                  <a:schemeClr val="tx2"/>
                </a:solidFill>
              </a:rPr>
              <a:t> 2013	[arXiv:1302.0003]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Ishiyama 2014	[arXiv:1404.1650]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</a:t>
            </a:r>
            <a:r>
              <a:rPr lang="en-US" sz="1200" dirty="0" err="1">
                <a:solidFill>
                  <a:schemeClr val="tx2"/>
                </a:solidFill>
              </a:rPr>
              <a:t>Polisensky</a:t>
            </a:r>
            <a:r>
              <a:rPr lang="en-US" sz="1200" dirty="0">
                <a:solidFill>
                  <a:schemeClr val="tx2"/>
                </a:solidFill>
              </a:rPr>
              <a:t> &amp; </a:t>
            </a:r>
            <a:r>
              <a:rPr lang="en-US" sz="1200" dirty="0" err="1">
                <a:solidFill>
                  <a:schemeClr val="tx2"/>
                </a:solidFill>
              </a:rPr>
              <a:t>Ricotti</a:t>
            </a:r>
            <a:r>
              <a:rPr lang="en-US" sz="1200" dirty="0">
                <a:solidFill>
                  <a:schemeClr val="tx2"/>
                </a:solidFill>
              </a:rPr>
              <a:t> 2015	[arXiv:1504.02126]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</a:t>
            </a:r>
            <a:r>
              <a:rPr lang="en-US" sz="1200" dirty="0" err="1">
                <a:solidFill>
                  <a:schemeClr val="tx2"/>
                </a:solidFill>
              </a:rPr>
              <a:t>Ogiya</a:t>
            </a:r>
            <a:r>
              <a:rPr lang="en-US" sz="1200" dirty="0">
                <a:solidFill>
                  <a:schemeClr val="tx2"/>
                </a:solidFill>
              </a:rPr>
              <a:t>, Nagai, Ishiyama 2016	[arXiv:1604.02866]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Angulo, Hahn, Ludlow, </a:t>
            </a:r>
            <a:r>
              <a:rPr lang="en-US" sz="1200" dirty="0" err="1">
                <a:solidFill>
                  <a:schemeClr val="tx2"/>
                </a:solidFill>
              </a:rPr>
              <a:t>Bonoli</a:t>
            </a:r>
            <a:r>
              <a:rPr lang="en-US" sz="1200" dirty="0">
                <a:solidFill>
                  <a:schemeClr val="tx2"/>
                </a:solidFill>
              </a:rPr>
              <a:t> 2017	[arXiv:1604.03131]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</a:t>
            </a:r>
            <a:r>
              <a:rPr lang="en-US" sz="1200" dirty="0" err="1">
                <a:solidFill>
                  <a:schemeClr val="tx2"/>
                </a:solidFill>
              </a:rPr>
              <a:t>Ogiya</a:t>
            </a:r>
            <a:r>
              <a:rPr lang="en-US" sz="1200" dirty="0">
                <a:solidFill>
                  <a:schemeClr val="tx2"/>
                </a:solidFill>
              </a:rPr>
              <a:t> &amp; Hahn 2018	[arXiv:1707.07693]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</a:t>
            </a:r>
            <a:r>
              <a:rPr lang="en-US" sz="1200" dirty="0" err="1">
                <a:solidFill>
                  <a:schemeClr val="tx2"/>
                </a:solidFill>
              </a:rPr>
              <a:t>Gosenca</a:t>
            </a:r>
            <a:r>
              <a:rPr lang="en-US" sz="1200" dirty="0">
                <a:solidFill>
                  <a:schemeClr val="tx2"/>
                </a:solidFill>
              </a:rPr>
              <a:t>, </a:t>
            </a:r>
            <a:r>
              <a:rPr lang="en-US" sz="1200" dirty="0" err="1">
                <a:solidFill>
                  <a:schemeClr val="tx2"/>
                </a:solidFill>
              </a:rPr>
              <a:t>Adamek</a:t>
            </a:r>
            <a:r>
              <a:rPr lang="en-US" sz="1200" dirty="0">
                <a:solidFill>
                  <a:schemeClr val="tx2"/>
                </a:solidFill>
              </a:rPr>
              <a:t>, Byrnes, Hotchkiss 2017	[arXiv:1710.02055]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Delos, Erickcek, Bailey, Alvarez 2018a	[arXiv:1712.05421]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Delos, Erickcek, Bailey, Alvarez 2018b	[arXiv:1806.07389]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Delos, Bruff, Erickcek 2019	[arXiv:1905.05766]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Ishiyama &amp; Ando 2020	[arXiv:1907.03642]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959BDB-5AB5-451E-8394-6FA76E733F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2632"/>
                <a:ext cx="5766995" cy="18286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An ideal model:</a:t>
                </a:r>
              </a:p>
              <a:p>
                <a:r>
                  <a:rPr lang="en-US" sz="2400" dirty="0"/>
                  <a:t>Includes substructure</a:t>
                </a:r>
              </a:p>
              <a:p>
                <a:r>
                  <a:rPr lang="en-US" sz="2400" dirty="0"/>
                  <a:t>Is valid for arbitrary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Accounts for nonuniversal density profile:</a:t>
                </a:r>
                <a:r>
                  <a:rPr lang="en-US" sz="2400" dirty="0">
                    <a:solidFill>
                      <a:srgbClr val="FF0000"/>
                    </a:solidFill>
                  </a:rPr>
                  <a:t>*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959BDB-5AB5-451E-8394-6FA76E733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2632"/>
                <a:ext cx="5766995" cy="1828687"/>
              </a:xfrm>
              <a:blipFill>
                <a:blip r:embed="rId6"/>
                <a:stretch>
                  <a:fillRect l="-1691" t="-4667" r="-317"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0DDD376-A8D4-4EBA-806F-50F9FD9CB787}"/>
              </a:ext>
            </a:extLst>
          </p:cNvPr>
          <p:cNvSpPr txBox="1"/>
          <p:nvPr/>
        </p:nvSpPr>
        <p:spPr>
          <a:xfrm>
            <a:off x="4351990" y="2591740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Concentration-mass relations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CFE31-9886-482F-BF23-467854A256F0}"/>
              </a:ext>
            </a:extLst>
          </p:cNvPr>
          <p:cNvSpPr txBox="1"/>
          <p:nvPr/>
        </p:nvSpPr>
        <p:spPr>
          <a:xfrm>
            <a:off x="4351990" y="2137897"/>
            <a:ext cx="2570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Standard Press-Schechter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C44495-AE9A-4CB4-A2B5-56C682387E1B}"/>
                  </a:ext>
                </a:extLst>
              </p:cNvPr>
              <p:cNvSpPr txBox="1"/>
              <p:nvPr/>
            </p:nvSpPr>
            <p:spPr>
              <a:xfrm>
                <a:off x="921267" y="3526087"/>
                <a:ext cx="5837382" cy="12323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  <a:tabLst>
                    <a:tab pos="1371600" algn="r"/>
                    <a:tab pos="1463040" algn="l"/>
                  </a:tabLst>
                </a:pPr>
                <a:r>
                  <a:rPr lang="en-US" sz="2000" b="0" dirty="0">
                    <a:solidFill>
                      <a:schemeClr val="accent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−3/2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	[direct collapse]</a:t>
                </a:r>
              </a:p>
              <a:p>
                <a:pPr>
                  <a:spcAft>
                    <a:spcPts val="800"/>
                  </a:spcAft>
                  <a:tabLst>
                    <a:tab pos="1371600" algn="r"/>
                    <a:tab pos="1463040" algn="l"/>
                  </a:tabLst>
                </a:pPr>
                <a:endParaRPr lang="en-US" sz="2000" dirty="0">
                  <a:solidFill>
                    <a:schemeClr val="accent2"/>
                  </a:solidFill>
                </a:endParaRPr>
              </a:p>
              <a:p>
                <a:pPr>
                  <a:spcAft>
                    <a:spcPts val="800"/>
                  </a:spcAft>
                  <a:tabLst>
                    <a:tab pos="1371600" algn="r"/>
                    <a:tab pos="1463040" algn="l"/>
                  </a:tabLst>
                </a:pPr>
                <a:r>
                  <a:rPr lang="en-US" sz="2000" dirty="0">
                    <a:solidFill>
                      <a:srgbClr val="FF0000"/>
                    </a:solidFill>
                  </a:rPr>
                  <a:t>	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NFW/Einasto	[hierarchical assembly]</a:t>
                </a:r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C44495-AE9A-4CB4-A2B5-56C682387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67" y="3526087"/>
                <a:ext cx="5837382" cy="1232389"/>
              </a:xfrm>
              <a:prstGeom prst="rect">
                <a:avLst/>
              </a:prstGeom>
              <a:blipFill>
                <a:blip r:embed="rId7"/>
                <a:stretch>
                  <a:fillRect l="-939" t="-1478" b="-7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733097-C923-4C14-920A-D7E963AD5913}"/>
              </a:ext>
            </a:extLst>
          </p:cNvPr>
          <p:cNvCxnSpPr>
            <a:cxnSpLocks/>
          </p:cNvCxnSpPr>
          <p:nvPr/>
        </p:nvCxnSpPr>
        <p:spPr>
          <a:xfrm>
            <a:off x="5340279" y="2125627"/>
            <a:ext cx="604775" cy="4182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9A88B1-8FA5-4C3B-8E97-17C1899CE379}"/>
              </a:ext>
            </a:extLst>
          </p:cNvPr>
          <p:cNvCxnSpPr>
            <a:cxnSpLocks/>
          </p:cNvCxnSpPr>
          <p:nvPr/>
        </p:nvCxnSpPr>
        <p:spPr>
          <a:xfrm flipH="1">
            <a:off x="5340280" y="2125627"/>
            <a:ext cx="604774" cy="411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708415-E502-4276-BA14-EEEBF3ED2C1E}"/>
              </a:ext>
            </a:extLst>
          </p:cNvPr>
          <p:cNvCxnSpPr>
            <a:cxnSpLocks/>
          </p:cNvCxnSpPr>
          <p:nvPr/>
        </p:nvCxnSpPr>
        <p:spPr>
          <a:xfrm>
            <a:off x="5514750" y="2579822"/>
            <a:ext cx="604775" cy="4182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323697-486B-4FD4-BF8A-8DBE4A472427}"/>
              </a:ext>
            </a:extLst>
          </p:cNvPr>
          <p:cNvCxnSpPr>
            <a:cxnSpLocks/>
          </p:cNvCxnSpPr>
          <p:nvPr/>
        </p:nvCxnSpPr>
        <p:spPr>
          <a:xfrm flipH="1">
            <a:off x="5514751" y="2579822"/>
            <a:ext cx="604774" cy="411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4EDDBAE-ACB2-449B-81D0-0F07F2A08EC7}"/>
              </a:ext>
            </a:extLst>
          </p:cNvPr>
          <p:cNvSpPr txBox="1"/>
          <p:nvPr/>
        </p:nvSpPr>
        <p:spPr>
          <a:xfrm>
            <a:off x="2946799" y="3939882"/>
            <a:ext cx="1680873" cy="400110"/>
          </a:xfrm>
          <a:prstGeom prst="rect">
            <a:avLst/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The first halos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B7DB6F-F2D6-47F8-8108-C68E61DCAEC3}"/>
              </a:ext>
            </a:extLst>
          </p:cNvPr>
          <p:cNvSpPr txBox="1"/>
          <p:nvPr/>
        </p:nvSpPr>
        <p:spPr>
          <a:xfrm>
            <a:off x="2521590" y="4778620"/>
            <a:ext cx="2531290" cy="400110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Later-generation halos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F4B70A-8B90-4796-8CB8-67A45C44BEC8}"/>
              </a:ext>
            </a:extLst>
          </p:cNvPr>
          <p:cNvCxnSpPr>
            <a:cxnSpLocks/>
          </p:cNvCxnSpPr>
          <p:nvPr/>
        </p:nvCxnSpPr>
        <p:spPr>
          <a:xfrm>
            <a:off x="1350824" y="5192289"/>
            <a:ext cx="604775" cy="4182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5676243-3201-41E6-B20B-3C045840935E}"/>
              </a:ext>
            </a:extLst>
          </p:cNvPr>
          <p:cNvCxnSpPr>
            <a:cxnSpLocks/>
          </p:cNvCxnSpPr>
          <p:nvPr/>
        </p:nvCxnSpPr>
        <p:spPr>
          <a:xfrm flipH="1">
            <a:off x="1350825" y="5192289"/>
            <a:ext cx="604774" cy="411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7BF375-2E80-4ECE-9F39-4F980ABB0E78}"/>
                  </a:ext>
                </a:extLst>
              </p:cNvPr>
              <p:cNvSpPr txBox="1"/>
              <p:nvPr/>
            </p:nvSpPr>
            <p:spPr>
              <a:xfrm>
                <a:off x="7489316" y="5002557"/>
                <a:ext cx="21244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Halo forming at z=1000</a:t>
                </a:r>
              </a:p>
              <a:p>
                <a:r>
                  <a:rPr lang="en-US" sz="1600" dirty="0"/>
                  <a:t>from boosted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7BF375-2E80-4ECE-9F39-4F980ABB0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316" y="5002557"/>
                <a:ext cx="2124492" cy="584775"/>
              </a:xfrm>
              <a:prstGeom prst="rect">
                <a:avLst/>
              </a:prstGeom>
              <a:blipFill>
                <a:blip r:embed="rId8"/>
                <a:stretch>
                  <a:fillRect l="-1724" t="-3125" r="-28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>
            <a:extLst>
              <a:ext uri="{FF2B5EF4-FFF2-40B4-BE49-F238E27FC236}">
                <a16:creationId xmlns:a16="http://schemas.microsoft.com/office/drawing/2014/main" id="{CC9C564C-7245-4103-A73A-069C7E86D507}"/>
              </a:ext>
            </a:extLst>
          </p:cNvPr>
          <p:cNvSpPr/>
          <p:nvPr/>
        </p:nvSpPr>
        <p:spPr>
          <a:xfrm>
            <a:off x="11406189" y="2052356"/>
            <a:ext cx="208148" cy="632460"/>
          </a:xfrm>
          <a:prstGeom prst="rightBrace">
            <a:avLst>
              <a:gd name="adj1" fmla="val 81281"/>
              <a:gd name="adj2" fmla="val 50000"/>
            </a:avLst>
          </a:prstGeom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7899E00-FD35-41DE-BFF2-F38F267AB48F}"/>
              </a:ext>
            </a:extLst>
          </p:cNvPr>
          <p:cNvCxnSpPr>
            <a:cxnSpLocks/>
            <a:stCxn id="28" idx="1"/>
            <a:endCxn id="26" idx="2"/>
          </p:cNvCxnSpPr>
          <p:nvPr/>
        </p:nvCxnSpPr>
        <p:spPr>
          <a:xfrm rot="10800000" flipV="1">
            <a:off x="3839959" y="2368586"/>
            <a:ext cx="7774379" cy="3721898"/>
          </a:xfrm>
          <a:prstGeom prst="bentConnector4">
            <a:avLst>
              <a:gd name="adj1" fmla="val -2737"/>
              <a:gd name="adj2" fmla="val 108189"/>
            </a:avLst>
          </a:prstGeom>
          <a:ln w="28575" cap="sq">
            <a:solidFill>
              <a:schemeClr val="accent6">
                <a:lumMod val="75000"/>
              </a:schemeClr>
            </a:solidFill>
            <a:miter lim="800000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CEEC731-BB2F-4A69-B30C-7794CE3B343D}"/>
              </a:ext>
            </a:extLst>
          </p:cNvPr>
          <p:cNvSpPr txBox="1"/>
          <p:nvPr/>
        </p:nvSpPr>
        <p:spPr>
          <a:xfrm>
            <a:off x="1524933" y="5690374"/>
            <a:ext cx="4630050" cy="400110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Does not arise from Gaussian random field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0B39B64-DE64-4703-A390-B1110FF5BCD4}"/>
              </a:ext>
            </a:extLst>
          </p:cNvPr>
          <p:cNvSpPr/>
          <p:nvPr/>
        </p:nvSpPr>
        <p:spPr>
          <a:xfrm>
            <a:off x="7694540" y="2251046"/>
            <a:ext cx="3666569" cy="41119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8107C6E-4352-4510-A78A-11E42624E301}"/>
              </a:ext>
            </a:extLst>
          </p:cNvPr>
          <p:cNvCxnSpPr>
            <a:cxnSpLocks/>
          </p:cNvCxnSpPr>
          <p:nvPr/>
        </p:nvCxnSpPr>
        <p:spPr>
          <a:xfrm>
            <a:off x="8145780" y="2665931"/>
            <a:ext cx="0" cy="557958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3857530-87E1-45E0-88F4-E892C0E41788}"/>
                  </a:ext>
                </a:extLst>
              </p:cNvPr>
              <p:cNvSpPr txBox="1"/>
              <p:nvPr/>
            </p:nvSpPr>
            <p:spPr>
              <a:xfrm>
                <a:off x="923060" y="5173803"/>
                <a:ext cx="5837382" cy="4116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  <a:tabLst>
                    <a:tab pos="1371600" algn="r"/>
                    <a:tab pos="1463040" algn="l"/>
                  </a:tabLst>
                </a:pP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−9/4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	[</a:t>
                </a:r>
                <a:r>
                  <a:rPr lang="en-US" sz="2000">
                    <a:solidFill>
                      <a:schemeClr val="accent6">
                        <a:lumMod val="75000"/>
                      </a:schemeClr>
                    </a:solidFill>
                  </a:rPr>
                  <a:t>uncompensated overdensity, 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e.</a:t>
                </a:r>
                <a:r>
                  <a:rPr lang="en-US" sz="2000">
                    <a:solidFill>
                      <a:schemeClr val="accent6">
                        <a:lumMod val="75000"/>
                      </a:schemeClr>
                    </a:solidFill>
                  </a:rPr>
                  <a:t>g., 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PBH]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3857530-87E1-45E0-88F4-E892C0E41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60" y="5173803"/>
                <a:ext cx="5837382" cy="411651"/>
              </a:xfrm>
              <a:prstGeom prst="rect">
                <a:avLst/>
              </a:prstGeom>
              <a:blipFill>
                <a:blip r:embed="rId9"/>
                <a:stretch>
                  <a:fillRect t="-5970" b="-268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694D51AE-18B5-4EE2-9F15-88E8C036267A}"/>
              </a:ext>
            </a:extLst>
          </p:cNvPr>
          <p:cNvSpPr/>
          <p:nvPr/>
        </p:nvSpPr>
        <p:spPr>
          <a:xfrm>
            <a:off x="-95003" y="-106878"/>
            <a:ext cx="12385963" cy="7065817"/>
          </a:xfrm>
          <a:custGeom>
            <a:avLst/>
            <a:gdLst>
              <a:gd name="connsiteX0" fmla="*/ 1106070 w 12385963"/>
              <a:gd name="connsiteY0" fmla="*/ 3099461 h 7065817"/>
              <a:gd name="connsiteX1" fmla="*/ 866580 w 12385963"/>
              <a:gd name="connsiteY1" fmla="*/ 3338951 h 7065817"/>
              <a:gd name="connsiteX2" fmla="*/ 866580 w 12385963"/>
              <a:gd name="connsiteY2" fmla="*/ 4296885 h 7065817"/>
              <a:gd name="connsiteX3" fmla="*/ 1106070 w 12385963"/>
              <a:gd name="connsiteY3" fmla="*/ 4536375 h 7065817"/>
              <a:gd name="connsiteX4" fmla="*/ 6458194 w 12385963"/>
              <a:gd name="connsiteY4" fmla="*/ 4536375 h 7065817"/>
              <a:gd name="connsiteX5" fmla="*/ 6697684 w 12385963"/>
              <a:gd name="connsiteY5" fmla="*/ 4296885 h 7065817"/>
              <a:gd name="connsiteX6" fmla="*/ 6697684 w 12385963"/>
              <a:gd name="connsiteY6" fmla="*/ 3338951 h 7065817"/>
              <a:gd name="connsiteX7" fmla="*/ 6458194 w 12385963"/>
              <a:gd name="connsiteY7" fmla="*/ 3099461 h 7065817"/>
              <a:gd name="connsiteX8" fmla="*/ 0 w 12385963"/>
              <a:gd name="connsiteY8" fmla="*/ 0 h 7065817"/>
              <a:gd name="connsiteX9" fmla="*/ 12385963 w 12385963"/>
              <a:gd name="connsiteY9" fmla="*/ 0 h 7065817"/>
              <a:gd name="connsiteX10" fmla="*/ 12385963 w 12385963"/>
              <a:gd name="connsiteY10" fmla="*/ 7065817 h 7065817"/>
              <a:gd name="connsiteX11" fmla="*/ 0 w 12385963"/>
              <a:gd name="connsiteY11" fmla="*/ 7065817 h 706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85963" h="7065817">
                <a:moveTo>
                  <a:pt x="1106070" y="3099461"/>
                </a:moveTo>
                <a:cubicBezTo>
                  <a:pt x="973803" y="3099461"/>
                  <a:pt x="866580" y="3206684"/>
                  <a:pt x="866580" y="3338951"/>
                </a:cubicBezTo>
                <a:lnTo>
                  <a:pt x="866580" y="4296885"/>
                </a:lnTo>
                <a:cubicBezTo>
                  <a:pt x="866580" y="4429152"/>
                  <a:pt x="973803" y="4536375"/>
                  <a:pt x="1106070" y="4536375"/>
                </a:cubicBezTo>
                <a:lnTo>
                  <a:pt x="6458194" y="4536375"/>
                </a:lnTo>
                <a:cubicBezTo>
                  <a:pt x="6590461" y="4536375"/>
                  <a:pt x="6697684" y="4429152"/>
                  <a:pt x="6697684" y="4296885"/>
                </a:cubicBezTo>
                <a:lnTo>
                  <a:pt x="6697684" y="3338951"/>
                </a:lnTo>
                <a:cubicBezTo>
                  <a:pt x="6697684" y="3206684"/>
                  <a:pt x="6590461" y="3099461"/>
                  <a:pt x="6458194" y="3099461"/>
                </a:cubicBezTo>
                <a:close/>
                <a:moveTo>
                  <a:pt x="0" y="0"/>
                </a:moveTo>
                <a:lnTo>
                  <a:pt x="12385963" y="0"/>
                </a:lnTo>
                <a:lnTo>
                  <a:pt x="12385963" y="7065817"/>
                </a:lnTo>
                <a:lnTo>
                  <a:pt x="0" y="7065817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9E4E65-6A98-4862-8AB7-D2B0FDD5F805}"/>
              </a:ext>
            </a:extLst>
          </p:cNvPr>
          <p:cNvGrpSpPr/>
          <p:nvPr/>
        </p:nvGrpSpPr>
        <p:grpSpPr>
          <a:xfrm>
            <a:off x="6502254" y="3037058"/>
            <a:ext cx="4933951" cy="3455817"/>
            <a:chOff x="838199" y="3109370"/>
            <a:chExt cx="4933951" cy="345581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44F9985-04DB-49DE-809E-6CD644EEEEA0}"/>
                </a:ext>
              </a:extLst>
            </p:cNvPr>
            <p:cNvSpPr/>
            <p:nvPr/>
          </p:nvSpPr>
          <p:spPr>
            <a:xfrm>
              <a:off x="838199" y="3109370"/>
              <a:ext cx="4933951" cy="3455817"/>
            </a:xfrm>
            <a:prstGeom prst="rect">
              <a:avLst/>
            </a:prstGeom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*Consistent with:</a:t>
              </a:r>
            </a:p>
          </p:txBody>
        </p:sp>
        <p:pic>
          <p:nvPicPr>
            <p:cNvPr id="46" name="Picture 45" descr="Excerpt">
              <a:extLst>
                <a:ext uri="{FF2B5EF4-FFF2-40B4-BE49-F238E27FC236}">
                  <a16:creationId xmlns:a16="http://schemas.microsoft.com/office/drawing/2014/main" id="{E168DF45-B286-460D-80E3-540B849A53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39223" y="4401003"/>
              <a:ext cx="4175973" cy="18662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</p:pic>
        <p:pic>
          <p:nvPicPr>
            <p:cNvPr id="47" name="Picture 46" descr="Universality in the structure of dark matter haloes over twenty orders of magnitude in halo mass">
              <a:extLst>
                <a:ext uri="{FF2B5EF4-FFF2-40B4-BE49-F238E27FC236}">
                  <a16:creationId xmlns:a16="http://schemas.microsoft.com/office/drawing/2014/main" id="{D68B0E5F-7A80-4AFE-99CC-31B66A0DA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648" y="3483912"/>
              <a:ext cx="4823352" cy="8565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4893558-7783-4271-B7F9-34364A0062B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79739" y="5178010"/>
              <a:ext cx="1638062" cy="338141"/>
            </a:xfrm>
            <a:prstGeom prst="rect">
              <a:avLst/>
            </a:prstGeom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E66C1FF-2BB6-4933-BAAF-D0A4534CF2AE}"/>
                </a:ext>
              </a:extLst>
            </p:cNvPr>
            <p:cNvSpPr/>
            <p:nvPr/>
          </p:nvSpPr>
          <p:spPr>
            <a:xfrm>
              <a:off x="3532188" y="5807074"/>
              <a:ext cx="261937" cy="258479"/>
            </a:xfrm>
            <a:prstGeom prst="ellipse">
              <a:avLst/>
            </a:prstGeom>
            <a:noFill/>
            <a:ln w="28575" cmpd="sng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1997080650">
                    <a:custGeom>
                      <a:avLst/>
                      <a:gdLst>
                        <a:gd name="connsiteX0" fmla="*/ 0 w 261937"/>
                        <a:gd name="connsiteY0" fmla="*/ 129240 h 258479"/>
                        <a:gd name="connsiteX1" fmla="*/ 130969 w 261937"/>
                        <a:gd name="connsiteY1" fmla="*/ 0 h 258479"/>
                        <a:gd name="connsiteX2" fmla="*/ 261938 w 261937"/>
                        <a:gd name="connsiteY2" fmla="*/ 129240 h 258479"/>
                        <a:gd name="connsiteX3" fmla="*/ 130969 w 261937"/>
                        <a:gd name="connsiteY3" fmla="*/ 258480 h 258479"/>
                        <a:gd name="connsiteX4" fmla="*/ 0 w 261937"/>
                        <a:gd name="connsiteY4" fmla="*/ 129240 h 2584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1937" h="258479" extrusionOk="0">
                          <a:moveTo>
                            <a:pt x="0" y="129240"/>
                          </a:moveTo>
                          <a:cubicBezTo>
                            <a:pt x="655" y="51601"/>
                            <a:pt x="75761" y="6048"/>
                            <a:pt x="130969" y="0"/>
                          </a:cubicBezTo>
                          <a:cubicBezTo>
                            <a:pt x="184018" y="-8586"/>
                            <a:pt x="259870" y="56674"/>
                            <a:pt x="261938" y="129240"/>
                          </a:cubicBezTo>
                          <a:cubicBezTo>
                            <a:pt x="267545" y="195504"/>
                            <a:pt x="213452" y="264385"/>
                            <a:pt x="130969" y="258480"/>
                          </a:cubicBezTo>
                          <a:cubicBezTo>
                            <a:pt x="50375" y="256122"/>
                            <a:pt x="-948" y="209271"/>
                            <a:pt x="0" y="12924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228A5B8-B38E-4F7A-AD47-AA4FD699B44B}"/>
                </a:ext>
              </a:extLst>
            </p:cNvPr>
            <p:cNvSpPr/>
            <p:nvPr/>
          </p:nvSpPr>
          <p:spPr>
            <a:xfrm>
              <a:off x="2889251" y="5478461"/>
              <a:ext cx="261937" cy="258479"/>
            </a:xfrm>
            <a:prstGeom prst="ellipse">
              <a:avLst/>
            </a:prstGeom>
            <a:noFill/>
            <a:ln w="28575" cmpd="sng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1401229236">
                    <a:custGeom>
                      <a:avLst/>
                      <a:gdLst>
                        <a:gd name="connsiteX0" fmla="*/ 0 w 261937"/>
                        <a:gd name="connsiteY0" fmla="*/ 129240 h 258479"/>
                        <a:gd name="connsiteX1" fmla="*/ 130969 w 261937"/>
                        <a:gd name="connsiteY1" fmla="*/ 0 h 258479"/>
                        <a:gd name="connsiteX2" fmla="*/ 261938 w 261937"/>
                        <a:gd name="connsiteY2" fmla="*/ 129240 h 258479"/>
                        <a:gd name="connsiteX3" fmla="*/ 130969 w 261937"/>
                        <a:gd name="connsiteY3" fmla="*/ 258480 h 258479"/>
                        <a:gd name="connsiteX4" fmla="*/ 0 w 261937"/>
                        <a:gd name="connsiteY4" fmla="*/ 129240 h 2584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1937" h="258479" extrusionOk="0">
                          <a:moveTo>
                            <a:pt x="0" y="129240"/>
                          </a:moveTo>
                          <a:cubicBezTo>
                            <a:pt x="-8319" y="42890"/>
                            <a:pt x="72580" y="-13737"/>
                            <a:pt x="130969" y="0"/>
                          </a:cubicBezTo>
                          <a:cubicBezTo>
                            <a:pt x="207225" y="7659"/>
                            <a:pt x="260832" y="56512"/>
                            <a:pt x="261938" y="129240"/>
                          </a:cubicBezTo>
                          <a:cubicBezTo>
                            <a:pt x="263772" y="197773"/>
                            <a:pt x="215037" y="256180"/>
                            <a:pt x="130969" y="258480"/>
                          </a:cubicBezTo>
                          <a:cubicBezTo>
                            <a:pt x="61978" y="251659"/>
                            <a:pt x="-12272" y="210095"/>
                            <a:pt x="0" y="12924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05ED083-2A49-4F0D-8A04-91D060295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2138" y="4660900"/>
              <a:ext cx="1557337" cy="874713"/>
            </a:xfrm>
            <a:prstGeom prst="line">
              <a:avLst/>
            </a:prstGeom>
            <a:ln w="28575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8CBBAE0-7D35-43D8-9221-051674C4A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6501" y="4838700"/>
              <a:ext cx="946149" cy="996950"/>
            </a:xfrm>
            <a:prstGeom prst="line">
              <a:avLst/>
            </a:prstGeom>
            <a:ln w="28575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B462108-4781-4617-88AA-75022CE79476}"/>
                </a:ext>
              </a:extLst>
            </p:cNvPr>
            <p:cNvSpPr txBox="1"/>
            <p:nvPr/>
          </p:nvSpPr>
          <p:spPr>
            <a:xfrm>
              <a:off x="2214195" y="4542683"/>
              <a:ext cx="1756763" cy="400110"/>
            </a:xfrm>
            <a:prstGeom prst="rect">
              <a:avLst/>
            </a:prstGeom>
            <a:ln w="28575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/>
                <a:t>Not above -3/2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CEEDD6-02DD-4C5E-B43E-3E655DC32F41}"/>
                </a:ext>
              </a:extLst>
            </p:cNvPr>
            <p:cNvSpPr/>
            <p:nvPr/>
          </p:nvSpPr>
          <p:spPr>
            <a:xfrm>
              <a:off x="4691353" y="4559590"/>
              <a:ext cx="790575" cy="377535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2B790C1-1F0E-4331-A47D-2AA0E6D0969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2539" y="6343882"/>
              <a:ext cx="145884" cy="15856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317202-CB37-4E20-B962-E6BAB740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20355" cy="1325563"/>
          </a:xfr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Supplemental</a:t>
            </a:r>
            <a:br>
              <a:rPr lang="en-US" dirty="0"/>
            </a:br>
            <a:r>
              <a:rPr lang="en-US" dirty="0"/>
              <a:t>Note on universality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6ADFF8-A7AC-4990-981D-4F7E8BC3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22</a:t>
            </a:fld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05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6DD945-7DE6-406B-A5F1-8CCC1C3AF01F}"/>
              </a:ext>
            </a:extLst>
          </p:cNvPr>
          <p:cNvSpPr/>
          <p:nvPr/>
        </p:nvSpPr>
        <p:spPr>
          <a:xfrm>
            <a:off x="4010141" y="2390660"/>
            <a:ext cx="4792338" cy="2963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he matter power spectrum in different cosmologies">
            <a:extLst>
              <a:ext uri="{FF2B5EF4-FFF2-40B4-BE49-F238E27FC236}">
                <a16:creationId xmlns:a16="http://schemas.microsoft.com/office/drawing/2014/main" id="{6AF14390-417B-4FED-BA1E-684EAF3ECC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6101" y="2357610"/>
            <a:ext cx="5819427" cy="3874904"/>
          </a:xfrm>
          <a:prstGeom prst="rect">
            <a:avLst/>
          </a:prstGeom>
        </p:spPr>
      </p:pic>
      <p:sp>
        <p:nvSpPr>
          <p:cNvPr id="17" name="Title 27">
            <a:extLst>
              <a:ext uri="{FF2B5EF4-FFF2-40B4-BE49-F238E27FC236}">
                <a16:creationId xmlns:a16="http://schemas.microsoft.com/office/drawing/2014/main" id="{D2E4B5EB-A90E-4744-A235-099D2902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407" y="365125"/>
            <a:ext cx="11281186" cy="1325563"/>
          </a:xfrm>
        </p:spPr>
        <p:txBody>
          <a:bodyPr/>
          <a:lstStyle/>
          <a:p>
            <a:pPr algn="ctr"/>
            <a:r>
              <a:rPr lang="en-US" dirty="0"/>
              <a:t>Signatures in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(linear) matter power spectrum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7AA6AD-E966-4678-BD72-62290ACE2E85}"/>
              </a:ext>
            </a:extLst>
          </p:cNvPr>
          <p:cNvSpPr txBox="1"/>
          <p:nvPr/>
        </p:nvSpPr>
        <p:spPr>
          <a:xfrm>
            <a:off x="3386406" y="1208867"/>
            <a:ext cx="5419188" cy="1046440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What happened after inflation?</a:t>
            </a:r>
          </a:p>
          <a:p>
            <a:pPr algn="ctr"/>
            <a:r>
              <a:rPr lang="en-US" sz="2000" dirty="0"/>
              <a:t>Early matter domination boosts density variations.</a:t>
            </a:r>
          </a:p>
          <a:p>
            <a:pPr algn="ctr"/>
            <a:r>
              <a:rPr lang="en-US" dirty="0"/>
              <a:t>[Early matter species clusters, carrying DM with it]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8D98D34-5302-4DBD-B9E8-7BA922E284B0}"/>
              </a:ext>
            </a:extLst>
          </p:cNvPr>
          <p:cNvSpPr/>
          <p:nvPr/>
        </p:nvSpPr>
        <p:spPr>
          <a:xfrm rot="16200000">
            <a:off x="6190339" y="3803013"/>
            <a:ext cx="432995" cy="3403161"/>
          </a:xfrm>
          <a:prstGeom prst="leftBrace">
            <a:avLst>
              <a:gd name="adj1" fmla="val 26824"/>
              <a:gd name="adj2" fmla="val 92622"/>
            </a:avLst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7ABE914-4665-4651-9058-8528EEBCE758}"/>
              </a:ext>
            </a:extLst>
          </p:cNvPr>
          <p:cNvSpPr/>
          <p:nvPr/>
        </p:nvSpPr>
        <p:spPr>
          <a:xfrm>
            <a:off x="7850303" y="4735568"/>
            <a:ext cx="2438940" cy="1464216"/>
          </a:xfrm>
          <a:custGeom>
            <a:avLst/>
            <a:gdLst>
              <a:gd name="connsiteX0" fmla="*/ 0 w 2613891"/>
              <a:gd name="connsiteY0" fmla="*/ 1302327 h 1605249"/>
              <a:gd name="connsiteX1" fmla="*/ 886691 w 2613891"/>
              <a:gd name="connsiteY1" fmla="*/ 1551709 h 1605249"/>
              <a:gd name="connsiteX2" fmla="*/ 2290619 w 2613891"/>
              <a:gd name="connsiteY2" fmla="*/ 1477818 h 1605249"/>
              <a:gd name="connsiteX3" fmla="*/ 2503055 w 2613891"/>
              <a:gd name="connsiteY3" fmla="*/ 286327 h 1605249"/>
              <a:gd name="connsiteX4" fmla="*/ 2613891 w 2613891"/>
              <a:gd name="connsiteY4" fmla="*/ 0 h 1605249"/>
              <a:gd name="connsiteX0" fmla="*/ 0 w 2503055"/>
              <a:gd name="connsiteY0" fmla="*/ 1016000 h 1318922"/>
              <a:gd name="connsiteX1" fmla="*/ 886691 w 2503055"/>
              <a:gd name="connsiteY1" fmla="*/ 1265382 h 1318922"/>
              <a:gd name="connsiteX2" fmla="*/ 2290619 w 2503055"/>
              <a:gd name="connsiteY2" fmla="*/ 1191491 h 1318922"/>
              <a:gd name="connsiteX3" fmla="*/ 2503055 w 2503055"/>
              <a:gd name="connsiteY3" fmla="*/ 0 h 1318922"/>
              <a:gd name="connsiteX0" fmla="*/ 0 w 2512291"/>
              <a:gd name="connsiteY0" fmla="*/ 665018 h 1340619"/>
              <a:gd name="connsiteX1" fmla="*/ 895927 w 2512291"/>
              <a:gd name="connsiteY1" fmla="*/ 1265382 h 1340619"/>
              <a:gd name="connsiteX2" fmla="*/ 2299855 w 2512291"/>
              <a:gd name="connsiteY2" fmla="*/ 1191491 h 1340619"/>
              <a:gd name="connsiteX3" fmla="*/ 2512291 w 2512291"/>
              <a:gd name="connsiteY3" fmla="*/ 0 h 1340619"/>
              <a:gd name="connsiteX0" fmla="*/ 0 w 2526579"/>
              <a:gd name="connsiteY0" fmla="*/ 679306 h 1339692"/>
              <a:gd name="connsiteX1" fmla="*/ 910215 w 2526579"/>
              <a:gd name="connsiteY1" fmla="*/ 1265382 h 1339692"/>
              <a:gd name="connsiteX2" fmla="*/ 2314143 w 2526579"/>
              <a:gd name="connsiteY2" fmla="*/ 1191491 h 1339692"/>
              <a:gd name="connsiteX3" fmla="*/ 2526579 w 2526579"/>
              <a:gd name="connsiteY3" fmla="*/ 0 h 1339692"/>
              <a:gd name="connsiteX0" fmla="*/ 0 w 2526579"/>
              <a:gd name="connsiteY0" fmla="*/ 679306 h 1339692"/>
              <a:gd name="connsiteX1" fmla="*/ 910215 w 2526579"/>
              <a:gd name="connsiteY1" fmla="*/ 1265382 h 1339692"/>
              <a:gd name="connsiteX2" fmla="*/ 2314143 w 2526579"/>
              <a:gd name="connsiteY2" fmla="*/ 1191491 h 1339692"/>
              <a:gd name="connsiteX3" fmla="*/ 2526579 w 2526579"/>
              <a:gd name="connsiteY3" fmla="*/ 0 h 1339692"/>
              <a:gd name="connsiteX0" fmla="*/ 0 w 2526579"/>
              <a:gd name="connsiteY0" fmla="*/ 679306 h 1218719"/>
              <a:gd name="connsiteX1" fmla="*/ 912596 w 2526579"/>
              <a:gd name="connsiteY1" fmla="*/ 822470 h 1218719"/>
              <a:gd name="connsiteX2" fmla="*/ 2314143 w 2526579"/>
              <a:gd name="connsiteY2" fmla="*/ 1191491 h 1218719"/>
              <a:gd name="connsiteX3" fmla="*/ 2526579 w 2526579"/>
              <a:gd name="connsiteY3" fmla="*/ 0 h 1218719"/>
              <a:gd name="connsiteX0" fmla="*/ 0 w 2526579"/>
              <a:gd name="connsiteY0" fmla="*/ 679306 h 1215207"/>
              <a:gd name="connsiteX1" fmla="*/ 912596 w 2526579"/>
              <a:gd name="connsiteY1" fmla="*/ 822470 h 1215207"/>
              <a:gd name="connsiteX2" fmla="*/ 2314143 w 2526579"/>
              <a:gd name="connsiteY2" fmla="*/ 1191491 h 1215207"/>
              <a:gd name="connsiteX3" fmla="*/ 2526579 w 2526579"/>
              <a:gd name="connsiteY3" fmla="*/ 0 h 1215207"/>
              <a:gd name="connsiteX0" fmla="*/ 0 w 2526579"/>
              <a:gd name="connsiteY0" fmla="*/ 679306 h 844054"/>
              <a:gd name="connsiteX1" fmla="*/ 912596 w 2526579"/>
              <a:gd name="connsiteY1" fmla="*/ 822470 h 844054"/>
              <a:gd name="connsiteX2" fmla="*/ 2016487 w 2526579"/>
              <a:gd name="connsiteY2" fmla="*/ 753341 h 844054"/>
              <a:gd name="connsiteX3" fmla="*/ 2526579 w 2526579"/>
              <a:gd name="connsiteY3" fmla="*/ 0 h 844054"/>
              <a:gd name="connsiteX0" fmla="*/ 0 w 2526579"/>
              <a:gd name="connsiteY0" fmla="*/ 679306 h 868684"/>
              <a:gd name="connsiteX1" fmla="*/ 912596 w 2526579"/>
              <a:gd name="connsiteY1" fmla="*/ 822470 h 868684"/>
              <a:gd name="connsiteX2" fmla="*/ 2526579 w 2526579"/>
              <a:gd name="connsiteY2" fmla="*/ 0 h 868684"/>
              <a:gd name="connsiteX0" fmla="*/ 0 w 2526579"/>
              <a:gd name="connsiteY0" fmla="*/ 679306 h 874450"/>
              <a:gd name="connsiteX1" fmla="*/ 1360271 w 2526579"/>
              <a:gd name="connsiteY1" fmla="*/ 829614 h 874450"/>
              <a:gd name="connsiteX2" fmla="*/ 2526579 w 2526579"/>
              <a:gd name="connsiteY2" fmla="*/ 0 h 874450"/>
              <a:gd name="connsiteX0" fmla="*/ 0 w 2526579"/>
              <a:gd name="connsiteY0" fmla="*/ 679306 h 830405"/>
              <a:gd name="connsiteX1" fmla="*/ 1360271 w 2526579"/>
              <a:gd name="connsiteY1" fmla="*/ 829614 h 830405"/>
              <a:gd name="connsiteX2" fmla="*/ 2526579 w 2526579"/>
              <a:gd name="connsiteY2" fmla="*/ 0 h 830405"/>
              <a:gd name="connsiteX0" fmla="*/ 0 w 2447998"/>
              <a:gd name="connsiteY0" fmla="*/ 693593 h 889772"/>
              <a:gd name="connsiteX1" fmla="*/ 1360271 w 2447998"/>
              <a:gd name="connsiteY1" fmla="*/ 843901 h 889772"/>
              <a:gd name="connsiteX2" fmla="*/ 2447998 w 2447998"/>
              <a:gd name="connsiteY2" fmla="*/ 0 h 889772"/>
              <a:gd name="connsiteX0" fmla="*/ 0 w 2448046"/>
              <a:gd name="connsiteY0" fmla="*/ 693593 h 889772"/>
              <a:gd name="connsiteX1" fmla="*/ 1360271 w 2448046"/>
              <a:gd name="connsiteY1" fmla="*/ 843901 h 889772"/>
              <a:gd name="connsiteX2" fmla="*/ 2447998 w 2448046"/>
              <a:gd name="connsiteY2" fmla="*/ 0 h 889772"/>
              <a:gd name="connsiteX0" fmla="*/ 0 w 2448046"/>
              <a:gd name="connsiteY0" fmla="*/ 693593 h 846747"/>
              <a:gd name="connsiteX1" fmla="*/ 1360271 w 2448046"/>
              <a:gd name="connsiteY1" fmla="*/ 843901 h 846747"/>
              <a:gd name="connsiteX2" fmla="*/ 2447998 w 2448046"/>
              <a:gd name="connsiteY2" fmla="*/ 0 h 846747"/>
              <a:gd name="connsiteX0" fmla="*/ 0 w 2448045"/>
              <a:gd name="connsiteY0" fmla="*/ 693593 h 1012979"/>
              <a:gd name="connsiteX1" fmla="*/ 1355509 w 2448045"/>
              <a:gd name="connsiteY1" fmla="*/ 1012969 h 1012979"/>
              <a:gd name="connsiteX2" fmla="*/ 2447998 w 2448045"/>
              <a:gd name="connsiteY2" fmla="*/ 0 h 1012979"/>
              <a:gd name="connsiteX0" fmla="*/ 0 w 2448100"/>
              <a:gd name="connsiteY0" fmla="*/ 693593 h 1013116"/>
              <a:gd name="connsiteX1" fmla="*/ 1355509 w 2448100"/>
              <a:gd name="connsiteY1" fmla="*/ 1012969 h 1013116"/>
              <a:gd name="connsiteX2" fmla="*/ 2447998 w 2448100"/>
              <a:gd name="connsiteY2" fmla="*/ 0 h 1013116"/>
              <a:gd name="connsiteX0" fmla="*/ 0 w 2448100"/>
              <a:gd name="connsiteY0" fmla="*/ 693593 h 1015431"/>
              <a:gd name="connsiteX1" fmla="*/ 1355509 w 2448100"/>
              <a:gd name="connsiteY1" fmla="*/ 1012969 h 1015431"/>
              <a:gd name="connsiteX2" fmla="*/ 2447998 w 2448100"/>
              <a:gd name="connsiteY2" fmla="*/ 0 h 1015431"/>
              <a:gd name="connsiteX0" fmla="*/ 0 w 2448763"/>
              <a:gd name="connsiteY0" fmla="*/ 693593 h 1013119"/>
              <a:gd name="connsiteX1" fmla="*/ 1355509 w 2448763"/>
              <a:gd name="connsiteY1" fmla="*/ 1012969 h 1013119"/>
              <a:gd name="connsiteX2" fmla="*/ 2447998 w 2448763"/>
              <a:gd name="connsiteY2" fmla="*/ 0 h 1013119"/>
              <a:gd name="connsiteX0" fmla="*/ 0 w 2448763"/>
              <a:gd name="connsiteY0" fmla="*/ 645968 h 1012979"/>
              <a:gd name="connsiteX1" fmla="*/ 1355509 w 2448763"/>
              <a:gd name="connsiteY1" fmla="*/ 1012969 h 1012979"/>
              <a:gd name="connsiteX2" fmla="*/ 2447998 w 2448763"/>
              <a:gd name="connsiteY2" fmla="*/ 0 h 1012979"/>
              <a:gd name="connsiteX0" fmla="*/ 0 w 2448763"/>
              <a:gd name="connsiteY0" fmla="*/ 645968 h 1013053"/>
              <a:gd name="connsiteX1" fmla="*/ 1355509 w 2448763"/>
              <a:gd name="connsiteY1" fmla="*/ 1012969 h 1013053"/>
              <a:gd name="connsiteX2" fmla="*/ 2447998 w 2448763"/>
              <a:gd name="connsiteY2" fmla="*/ 0 h 1013053"/>
              <a:gd name="connsiteX0" fmla="*/ 0 w 2449405"/>
              <a:gd name="connsiteY0" fmla="*/ 645968 h 1013053"/>
              <a:gd name="connsiteX1" fmla="*/ 1355509 w 2449405"/>
              <a:gd name="connsiteY1" fmla="*/ 1012969 h 1013053"/>
              <a:gd name="connsiteX2" fmla="*/ 2447998 w 2449405"/>
              <a:gd name="connsiteY2" fmla="*/ 0 h 1013053"/>
              <a:gd name="connsiteX0" fmla="*/ 0 w 2449405"/>
              <a:gd name="connsiteY0" fmla="*/ 645968 h 1013053"/>
              <a:gd name="connsiteX1" fmla="*/ 1355509 w 2449405"/>
              <a:gd name="connsiteY1" fmla="*/ 1012969 h 1013053"/>
              <a:gd name="connsiteX2" fmla="*/ 2447998 w 2449405"/>
              <a:gd name="connsiteY2" fmla="*/ 0 h 1013053"/>
              <a:gd name="connsiteX0" fmla="*/ 0 w 2449405"/>
              <a:gd name="connsiteY0" fmla="*/ 720613 h 1087698"/>
              <a:gd name="connsiteX1" fmla="*/ 1355509 w 2449405"/>
              <a:gd name="connsiteY1" fmla="*/ 1087614 h 1087698"/>
              <a:gd name="connsiteX2" fmla="*/ 2447998 w 2449405"/>
              <a:gd name="connsiteY2" fmla="*/ 0 h 1087698"/>
              <a:gd name="connsiteX0" fmla="*/ 0 w 2449405"/>
              <a:gd name="connsiteY0" fmla="*/ 720613 h 1087698"/>
              <a:gd name="connsiteX1" fmla="*/ 1355509 w 2449405"/>
              <a:gd name="connsiteY1" fmla="*/ 1087614 h 1087698"/>
              <a:gd name="connsiteX2" fmla="*/ 2447998 w 2449405"/>
              <a:gd name="connsiteY2" fmla="*/ 0 h 1087698"/>
              <a:gd name="connsiteX0" fmla="*/ 0 w 2438940"/>
              <a:gd name="connsiteY0" fmla="*/ 1097131 h 1464216"/>
              <a:gd name="connsiteX1" fmla="*/ 1355509 w 2438940"/>
              <a:gd name="connsiteY1" fmla="*/ 1464132 h 1464216"/>
              <a:gd name="connsiteX2" fmla="*/ 2437240 w 2438940"/>
              <a:gd name="connsiteY2" fmla="*/ 0 h 146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940" h="1464216">
                <a:moveTo>
                  <a:pt x="0" y="1097131"/>
                </a:moveTo>
                <a:cubicBezTo>
                  <a:pt x="4811" y="1490566"/>
                  <a:pt x="268853" y="1463048"/>
                  <a:pt x="1355509" y="1464132"/>
                </a:cubicBezTo>
                <a:cubicBezTo>
                  <a:pt x="2480265" y="1465216"/>
                  <a:pt x="2443894" y="1094350"/>
                  <a:pt x="243724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A5C2FDAB-B4EC-492D-8F52-20BBE7EB782D}"/>
              </a:ext>
            </a:extLst>
          </p:cNvPr>
          <p:cNvSpPr/>
          <p:nvPr/>
        </p:nvSpPr>
        <p:spPr>
          <a:xfrm>
            <a:off x="3746403" y="2431966"/>
            <a:ext cx="330201" cy="1299990"/>
          </a:xfrm>
          <a:prstGeom prst="leftBrace">
            <a:avLst>
              <a:gd name="adj1" fmla="val 81861"/>
              <a:gd name="adj2" fmla="val 58414"/>
            </a:avLst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C5D1EF-A14C-40B6-A659-1CF927702FCF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787269" y="3187184"/>
            <a:ext cx="959134" cy="4158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2F84566-4857-4E41-AEC2-5F901574AE34}"/>
              </a:ext>
            </a:extLst>
          </p:cNvPr>
          <p:cNvCxnSpPr>
            <a:cxnSpLocks/>
          </p:cNvCxnSpPr>
          <p:nvPr/>
        </p:nvCxnSpPr>
        <p:spPr>
          <a:xfrm>
            <a:off x="8257980" y="2263684"/>
            <a:ext cx="0" cy="92350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06B9B07-A51B-475B-8B40-D08A9099FE30}"/>
              </a:ext>
            </a:extLst>
          </p:cNvPr>
          <p:cNvSpPr txBox="1"/>
          <p:nvPr/>
        </p:nvSpPr>
        <p:spPr>
          <a:xfrm>
            <a:off x="9088916" y="2676542"/>
            <a:ext cx="2264884" cy="2062103"/>
          </a:xfrm>
          <a:prstGeom prst="rect">
            <a:avLst/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What is dark matter?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Free-streaming</a:t>
            </a:r>
            <a:br>
              <a:rPr lang="en-US" sz="2000" dirty="0"/>
            </a:br>
            <a:r>
              <a:rPr lang="en-US" sz="2000" dirty="0"/>
              <a:t>(CDM vs WDM)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Poisson noise</a:t>
            </a:r>
            <a:br>
              <a:rPr lang="en-US" sz="2000" dirty="0"/>
            </a:br>
            <a:r>
              <a:rPr lang="en-US" sz="2000"/>
              <a:t>(axion, </a:t>
            </a:r>
            <a:r>
              <a:rPr lang="en-US" sz="2000" dirty="0"/>
              <a:t>PBH)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92A23E-D777-4DDA-BD15-D2CBE097671D}"/>
              </a:ext>
            </a:extLst>
          </p:cNvPr>
          <p:cNvSpPr txBox="1"/>
          <p:nvPr/>
        </p:nvSpPr>
        <p:spPr>
          <a:xfrm>
            <a:off x="838200" y="2330805"/>
            <a:ext cx="1949067" cy="2369880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What drove inflation?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Dynamics of the inflaton field imprint on the primordial power spectrum.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62442-4E60-4DE5-A787-D0C9BADEB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3</a:t>
            </a:fld>
            <a:r>
              <a:rPr lang="en-US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5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26" grpId="0" animBg="1"/>
      <p:bldP spid="31" grpId="0" animBg="1"/>
      <p:bldP spid="22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60B7-AB92-4F9A-A868-41A471D69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22777" cy="1325563"/>
          </a:xfrm>
        </p:spPr>
        <p:txBody>
          <a:bodyPr/>
          <a:lstStyle/>
          <a:p>
            <a:pPr algn="ctr"/>
            <a:r>
              <a:rPr lang="en-US" dirty="0"/>
              <a:t>Dark matter microhalos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3A811D-6481-47C4-A58B-6D110251D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113590">
            <a:off x="5722648" y="3185420"/>
            <a:ext cx="2791440" cy="2776124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9DA851-C46C-4C84-9EB7-1AB5938BF6D6}"/>
              </a:ext>
            </a:extLst>
          </p:cNvPr>
          <p:cNvSpPr txBox="1"/>
          <p:nvPr/>
        </p:nvSpPr>
        <p:spPr>
          <a:xfrm>
            <a:off x="838199" y="1441306"/>
            <a:ext cx="4537676" cy="120032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first dark matter halos are a powerful probe of subkiloparsec-scale density variations.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7C600-2F10-4BF2-A4D0-760B10FE1825}"/>
              </a:ext>
            </a:extLst>
          </p:cNvPr>
          <p:cNvSpPr txBox="1"/>
          <p:nvPr/>
        </p:nvSpPr>
        <p:spPr>
          <a:xfrm>
            <a:off x="838199" y="3062433"/>
            <a:ext cx="4537676" cy="273921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theoretical challenge: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Nonperturbative dynamics: must use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Microhalos are too small and dense to simulate in full context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We require (semi)analytic modeling.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3AD1AA6B-1861-4BAB-9136-6661B8614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7226784" y="571096"/>
            <a:ext cx="2791430" cy="2776122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77FFA621-7EBD-4201-9531-01D1A257D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8758935" y="3185418"/>
            <a:ext cx="2791434" cy="277612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4F8E41-0022-429D-9B32-41EFE27B5D9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8898180" y="416795"/>
            <a:ext cx="1112380" cy="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lg" len="lg"/>
            <a:tailEnd type="arrow" w="lg" len="lg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5C94125-C032-49BE-B0A6-3D787CF653C6}"/>
              </a:ext>
            </a:extLst>
          </p:cNvPr>
          <p:cNvSpPr txBox="1"/>
          <p:nvPr/>
        </p:nvSpPr>
        <p:spPr>
          <a:xfrm>
            <a:off x="8346816" y="232129"/>
            <a:ext cx="551364" cy="369332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1 pc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6A8558-F790-4608-818E-3DF6A403C78B}"/>
              </a:ext>
            </a:extLst>
          </p:cNvPr>
          <p:cNvSpPr txBox="1"/>
          <p:nvPr/>
        </p:nvSpPr>
        <p:spPr>
          <a:xfrm>
            <a:off x="8216778" y="602116"/>
            <a:ext cx="811441" cy="400110"/>
          </a:xfrm>
          <a:prstGeom prst="rect">
            <a:avLst/>
          </a:prstGeom>
          <a:noFill/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EMDE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DF7C51-FB40-45A2-9F93-8B56F3397563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234438" y="416795"/>
            <a:ext cx="1112378" cy="0"/>
          </a:xfrm>
          <a:prstGeom prst="straightConnector1">
            <a:avLst/>
          </a:prstGeom>
          <a:ln w="28575">
            <a:solidFill>
              <a:schemeClr val="accent3"/>
            </a:solidFill>
            <a:headEnd type="arrow" w="lg" len="lg"/>
            <a:tailEnd type="none" w="lg" len="lg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533735-629D-4801-8FF5-B830054CB5B8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457563" y="6082793"/>
            <a:ext cx="1048867" cy="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lg" len="lg"/>
            <a:tailEnd type="arrow" w="lg" len="lg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40B05D8-C69B-4C08-869E-5F435496B7C0}"/>
              </a:ext>
            </a:extLst>
          </p:cNvPr>
          <p:cNvSpPr txBox="1"/>
          <p:nvPr/>
        </p:nvSpPr>
        <p:spPr>
          <a:xfrm>
            <a:off x="6779172" y="5898127"/>
            <a:ext cx="678391" cy="369332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4 kpc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B9BB821-7947-4503-B461-C77CE77D70AD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730306" y="6082793"/>
            <a:ext cx="1048866" cy="0"/>
          </a:xfrm>
          <a:prstGeom prst="straightConnector1">
            <a:avLst/>
          </a:prstGeom>
          <a:ln w="28575">
            <a:solidFill>
              <a:schemeClr val="accent3"/>
            </a:solidFill>
            <a:headEnd type="arrow" w="lg" len="lg"/>
            <a:tailEnd type="none" w="lg" len="lg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AE52512-2147-47A6-993C-722A9AC311F2}"/>
              </a:ext>
            </a:extLst>
          </p:cNvPr>
          <p:cNvSpPr txBox="1"/>
          <p:nvPr/>
        </p:nvSpPr>
        <p:spPr>
          <a:xfrm>
            <a:off x="6492640" y="5328073"/>
            <a:ext cx="1268943" cy="646331"/>
          </a:xfrm>
          <a:prstGeom prst="rect">
            <a:avLst/>
          </a:prstGeom>
          <a:noFill/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Inflationary bump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46A4E1-1E33-4D95-AC5C-3C9E19989367}"/>
              </a:ext>
            </a:extLst>
          </p:cNvPr>
          <p:cNvSpPr txBox="1"/>
          <p:nvPr/>
        </p:nvSpPr>
        <p:spPr>
          <a:xfrm>
            <a:off x="9754542" y="5466733"/>
            <a:ext cx="800219" cy="461665"/>
          </a:xfrm>
          <a:prstGeom prst="rect">
            <a:avLst/>
          </a:prstGeom>
          <a:noFill/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CDM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DA44C1-4BEE-445E-93CE-C99ED370B4F3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10543867" y="6082793"/>
            <a:ext cx="1006502" cy="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lg" len="lg"/>
            <a:tailEnd type="arrow" w="lg" len="lg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BB854BA-B83C-4700-AC2A-F69DE50AE192}"/>
              </a:ext>
            </a:extLst>
          </p:cNvPr>
          <p:cNvSpPr txBox="1"/>
          <p:nvPr/>
        </p:nvSpPr>
        <p:spPr>
          <a:xfrm>
            <a:off x="9765437" y="5898127"/>
            <a:ext cx="778430" cy="369332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150 pc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8DD3897-7334-4DDE-8799-CE2C3DC3406F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8758935" y="6082793"/>
            <a:ext cx="1006502" cy="0"/>
          </a:xfrm>
          <a:prstGeom prst="straightConnector1">
            <a:avLst/>
          </a:prstGeom>
          <a:ln w="28575">
            <a:solidFill>
              <a:schemeClr val="accent3"/>
            </a:solidFill>
            <a:headEnd type="arrow" w="lg" len="lg"/>
            <a:tailEnd type="none" w="lg" len="lg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DFE92A-E8C5-49FF-8298-B4C788D03E12}"/>
                  </a:ext>
                </a:extLst>
              </p:cNvPr>
              <p:cNvSpPr txBox="1"/>
              <p:nvPr/>
            </p:nvSpPr>
            <p:spPr>
              <a:xfrm>
                <a:off x="5584932" y="3059634"/>
                <a:ext cx="6051337" cy="400110"/>
              </a:xfrm>
              <a:prstGeom prst="rect">
                <a:avLst/>
              </a:prstGeom>
              <a:ln w="28575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Goal: Connect microhalo population </a:t>
                </a:r>
                <a:r>
                  <a:rPr lang="en-US" sz="2000" dirty="0">
                    <a:sym typeface="Wingdings" panose="05000000000000000000" pitchFamily="2" charset="2"/>
                  </a:rPr>
                  <a:t>to </a:t>
                </a:r>
                <a:r>
                  <a:rPr lang="en-US" sz="1600" dirty="0">
                    <a:sym typeface="Wingdings" panose="05000000000000000000" pitchFamily="2" charset="2"/>
                  </a:rPr>
                  <a:t>(linear theory)</a:t>
                </a:r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𝒫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DFE92A-E8C5-49FF-8298-B4C788D03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932" y="3059634"/>
                <a:ext cx="605133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138099-95D1-4035-9146-977BFBDC67D1}"/>
                  </a:ext>
                </a:extLst>
              </p:cNvPr>
              <p:cNvSpPr txBox="1"/>
              <p:nvPr/>
            </p:nvSpPr>
            <p:spPr>
              <a:xfrm>
                <a:off x="8150798" y="2690302"/>
                <a:ext cx="943399" cy="33855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138099-95D1-4035-9146-977BFBDC6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798" y="2690302"/>
                <a:ext cx="943399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A2B31F-C5B8-4D9E-8838-6C5569F2FB44}"/>
                  </a:ext>
                </a:extLst>
              </p:cNvPr>
              <p:cNvSpPr txBox="1"/>
              <p:nvPr/>
            </p:nvSpPr>
            <p:spPr>
              <a:xfrm>
                <a:off x="6698192" y="3459744"/>
                <a:ext cx="829586" cy="33855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A2B31F-C5B8-4D9E-8838-6C5569F2F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192" y="3459744"/>
                <a:ext cx="82958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FFD3B0-C5F7-4F78-B112-B1EE74F7560D}"/>
                  </a:ext>
                </a:extLst>
              </p:cNvPr>
              <p:cNvSpPr txBox="1"/>
              <p:nvPr/>
            </p:nvSpPr>
            <p:spPr>
              <a:xfrm>
                <a:off x="9859908" y="3459744"/>
                <a:ext cx="715773" cy="33855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FFD3B0-C5F7-4F78-B112-B1EE74F75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9908" y="3459744"/>
                <a:ext cx="71577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2B101-A681-4785-8AC0-D26333E5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4</a:t>
            </a:fld>
            <a:r>
              <a:rPr lang="en-US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28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BFD8607F-E18C-4D01-923D-7B9DCCDB75A9}"/>
              </a:ext>
            </a:extLst>
          </p:cNvPr>
          <p:cNvSpPr/>
          <p:nvPr/>
        </p:nvSpPr>
        <p:spPr>
          <a:xfrm>
            <a:off x="7489316" y="3262489"/>
            <a:ext cx="3839084" cy="23445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21A52-3148-4FA2-987A-54598EB33312}"/>
              </a:ext>
            </a:extLst>
          </p:cNvPr>
          <p:cNvSpPr txBox="1"/>
          <p:nvPr/>
        </p:nvSpPr>
        <p:spPr>
          <a:xfrm>
            <a:off x="7358743" y="302102"/>
            <a:ext cx="4061680" cy="283154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400" u="sng" dirty="0">
                <a:solidFill>
                  <a:schemeClr val="tx2"/>
                </a:solidFill>
              </a:rPr>
              <a:t>Simulating the density profiles of the first halos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Ishiyama, Makino, </a:t>
            </a:r>
            <a:r>
              <a:rPr lang="en-US" sz="1200" dirty="0" err="1">
                <a:solidFill>
                  <a:schemeClr val="tx2"/>
                </a:solidFill>
              </a:rPr>
              <a:t>Ebisuzaki</a:t>
            </a:r>
            <a:r>
              <a:rPr lang="en-US" sz="1200" dirty="0">
                <a:solidFill>
                  <a:schemeClr val="tx2"/>
                </a:solidFill>
              </a:rPr>
              <a:t> 2010	[arXiv:1006.3392]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</a:t>
            </a:r>
            <a:r>
              <a:rPr lang="en-US" sz="1200" dirty="0" err="1">
                <a:solidFill>
                  <a:schemeClr val="tx2"/>
                </a:solidFill>
              </a:rPr>
              <a:t>Anderhalden</a:t>
            </a:r>
            <a:r>
              <a:rPr lang="en-US" sz="1200" dirty="0">
                <a:solidFill>
                  <a:schemeClr val="tx2"/>
                </a:solidFill>
              </a:rPr>
              <a:t> &amp; </a:t>
            </a:r>
            <a:r>
              <a:rPr lang="en-US" sz="1200" dirty="0" err="1">
                <a:solidFill>
                  <a:schemeClr val="tx2"/>
                </a:solidFill>
              </a:rPr>
              <a:t>Diemand</a:t>
            </a:r>
            <a:r>
              <a:rPr lang="en-US" sz="1200" dirty="0">
                <a:solidFill>
                  <a:schemeClr val="tx2"/>
                </a:solidFill>
              </a:rPr>
              <a:t> 2013	[arXiv:1302.0003]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Ishiyama 2014	[arXiv:1404.1650]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</a:t>
            </a:r>
            <a:r>
              <a:rPr lang="en-US" sz="1200" dirty="0" err="1">
                <a:solidFill>
                  <a:schemeClr val="tx2"/>
                </a:solidFill>
              </a:rPr>
              <a:t>Polisensky</a:t>
            </a:r>
            <a:r>
              <a:rPr lang="en-US" sz="1200" dirty="0">
                <a:solidFill>
                  <a:schemeClr val="tx2"/>
                </a:solidFill>
              </a:rPr>
              <a:t> &amp; </a:t>
            </a:r>
            <a:r>
              <a:rPr lang="en-US" sz="1200" dirty="0" err="1">
                <a:solidFill>
                  <a:schemeClr val="tx2"/>
                </a:solidFill>
              </a:rPr>
              <a:t>Ricotti</a:t>
            </a:r>
            <a:r>
              <a:rPr lang="en-US" sz="1200" dirty="0">
                <a:solidFill>
                  <a:schemeClr val="tx2"/>
                </a:solidFill>
              </a:rPr>
              <a:t> 2015	[arXiv:1504.02126]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</a:t>
            </a:r>
            <a:r>
              <a:rPr lang="en-US" sz="1200" dirty="0" err="1">
                <a:solidFill>
                  <a:schemeClr val="tx2"/>
                </a:solidFill>
              </a:rPr>
              <a:t>Ogiya</a:t>
            </a:r>
            <a:r>
              <a:rPr lang="en-US" sz="1200" dirty="0">
                <a:solidFill>
                  <a:schemeClr val="tx2"/>
                </a:solidFill>
              </a:rPr>
              <a:t>, Nagai, Ishiyama 2016	[arXiv:1604.02866]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Angulo, Hahn, Ludlow, </a:t>
            </a:r>
            <a:r>
              <a:rPr lang="en-US" sz="1200" dirty="0" err="1">
                <a:solidFill>
                  <a:schemeClr val="tx2"/>
                </a:solidFill>
              </a:rPr>
              <a:t>Bonoli</a:t>
            </a:r>
            <a:r>
              <a:rPr lang="en-US" sz="1200" dirty="0">
                <a:solidFill>
                  <a:schemeClr val="tx2"/>
                </a:solidFill>
              </a:rPr>
              <a:t> 2017	[arXiv:1604.03131]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</a:t>
            </a:r>
            <a:r>
              <a:rPr lang="en-US" sz="1200" dirty="0" err="1">
                <a:solidFill>
                  <a:schemeClr val="tx2"/>
                </a:solidFill>
              </a:rPr>
              <a:t>Ogiya</a:t>
            </a:r>
            <a:r>
              <a:rPr lang="en-US" sz="1200" dirty="0">
                <a:solidFill>
                  <a:schemeClr val="tx2"/>
                </a:solidFill>
              </a:rPr>
              <a:t> &amp; Hahn 2018	[arXiv:1707.07693]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</a:t>
            </a:r>
            <a:r>
              <a:rPr lang="en-US" sz="1200" dirty="0" err="1">
                <a:solidFill>
                  <a:schemeClr val="tx2"/>
                </a:solidFill>
              </a:rPr>
              <a:t>Gosenca</a:t>
            </a:r>
            <a:r>
              <a:rPr lang="en-US" sz="1200" dirty="0">
                <a:solidFill>
                  <a:schemeClr val="tx2"/>
                </a:solidFill>
              </a:rPr>
              <a:t>, </a:t>
            </a:r>
            <a:r>
              <a:rPr lang="en-US" sz="1200" dirty="0" err="1">
                <a:solidFill>
                  <a:schemeClr val="tx2"/>
                </a:solidFill>
              </a:rPr>
              <a:t>Adamek</a:t>
            </a:r>
            <a:r>
              <a:rPr lang="en-US" sz="1200" dirty="0">
                <a:solidFill>
                  <a:schemeClr val="tx2"/>
                </a:solidFill>
              </a:rPr>
              <a:t>, Byrnes, Hotchkiss 2017	[arXiv:1710.02055]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Delos, Erickcek, Bailey, Alvarez 2018a	[arXiv:1712.05421]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Delos, Erickcek, Bailey, Alvarez 2018b	[arXiv:1806.07389]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Delos, Bruff, Erickcek 2019	[arXiv:1905.05766]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Ishiyama &amp; Ando 2020	[arXiv:1907.03642]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17202-CB37-4E20-B962-E6BAB740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20355" cy="1325563"/>
          </a:xfrm>
        </p:spPr>
        <p:txBody>
          <a:bodyPr/>
          <a:lstStyle/>
          <a:p>
            <a:pPr algn="ctr"/>
            <a:r>
              <a:rPr lang="en-US" dirty="0"/>
              <a:t>Modeling dark matter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959BDB-5AB5-451E-8394-6FA76E733F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2632"/>
                <a:ext cx="5766995" cy="18286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An ideal model:</a:t>
                </a:r>
              </a:p>
              <a:p>
                <a:r>
                  <a:rPr lang="en-US" sz="2400" dirty="0"/>
                  <a:t>Includes substructure</a:t>
                </a:r>
              </a:p>
              <a:p>
                <a:r>
                  <a:rPr lang="en-US" sz="2400" dirty="0"/>
                  <a:t>Is valid for arbitrary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Accounts for nonuniversal density profile:</a:t>
                </a:r>
                <a:r>
                  <a:rPr lang="en-US" sz="2400" dirty="0">
                    <a:solidFill>
                      <a:srgbClr val="FF0000"/>
                    </a:solidFill>
                  </a:rPr>
                  <a:t>*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959BDB-5AB5-451E-8394-6FA76E733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2632"/>
                <a:ext cx="5766995" cy="1828687"/>
              </a:xfrm>
              <a:blipFill>
                <a:blip r:embed="rId3"/>
                <a:stretch>
                  <a:fillRect l="-1691" t="-4667" r="-317"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0DDD376-A8D4-4EBA-806F-50F9FD9CB787}"/>
              </a:ext>
            </a:extLst>
          </p:cNvPr>
          <p:cNvSpPr txBox="1"/>
          <p:nvPr/>
        </p:nvSpPr>
        <p:spPr>
          <a:xfrm>
            <a:off x="4351990" y="2591740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Concentration-mass relations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CFE31-9886-482F-BF23-467854A256F0}"/>
              </a:ext>
            </a:extLst>
          </p:cNvPr>
          <p:cNvSpPr txBox="1"/>
          <p:nvPr/>
        </p:nvSpPr>
        <p:spPr>
          <a:xfrm>
            <a:off x="4351990" y="2137897"/>
            <a:ext cx="2570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Standard Press-Schechter</a:t>
            </a:r>
          </a:p>
        </p:txBody>
      </p:sp>
      <p:pic>
        <p:nvPicPr>
          <p:cNvPr id="11" name="Picture 10" descr="Density profile of a halo forming by direct collapse">
            <a:extLst>
              <a:ext uri="{FF2B5EF4-FFF2-40B4-BE49-F238E27FC236}">
                <a16:creationId xmlns:a16="http://schemas.microsoft.com/office/drawing/2014/main" id="{4EEE86B9-6C2B-4896-89E2-E0417A785B5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748" y="3202373"/>
            <a:ext cx="4910821" cy="3089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C44495-AE9A-4CB4-A2B5-56C682387E1B}"/>
                  </a:ext>
                </a:extLst>
              </p:cNvPr>
              <p:cNvSpPr txBox="1"/>
              <p:nvPr/>
            </p:nvSpPr>
            <p:spPr>
              <a:xfrm>
                <a:off x="921267" y="3526087"/>
                <a:ext cx="5837382" cy="12323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  <a:tabLst>
                    <a:tab pos="1371600" algn="r"/>
                    <a:tab pos="1463040" algn="l"/>
                  </a:tabLst>
                </a:pPr>
                <a:r>
                  <a:rPr lang="en-US" sz="2000" b="0" dirty="0">
                    <a:solidFill>
                      <a:schemeClr val="accent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−3/2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	[direct collapse]</a:t>
                </a:r>
              </a:p>
              <a:p>
                <a:pPr>
                  <a:spcAft>
                    <a:spcPts val="800"/>
                  </a:spcAft>
                  <a:tabLst>
                    <a:tab pos="1371600" algn="r"/>
                    <a:tab pos="1463040" algn="l"/>
                  </a:tabLst>
                </a:pPr>
                <a:endParaRPr lang="en-US" sz="2000" dirty="0">
                  <a:solidFill>
                    <a:schemeClr val="accent2"/>
                  </a:solidFill>
                </a:endParaRPr>
              </a:p>
              <a:p>
                <a:pPr>
                  <a:spcAft>
                    <a:spcPts val="800"/>
                  </a:spcAft>
                  <a:tabLst>
                    <a:tab pos="1371600" algn="r"/>
                    <a:tab pos="1463040" algn="l"/>
                  </a:tabLst>
                </a:pPr>
                <a:r>
                  <a:rPr lang="en-US" sz="2000" dirty="0">
                    <a:solidFill>
                      <a:srgbClr val="FF0000"/>
                    </a:solidFill>
                  </a:rPr>
                  <a:t>	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NFW/Einasto	[hierarchical assembly]</a:t>
                </a:r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C44495-AE9A-4CB4-A2B5-56C682387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67" y="3526087"/>
                <a:ext cx="5837382" cy="1232389"/>
              </a:xfrm>
              <a:prstGeom prst="rect">
                <a:avLst/>
              </a:prstGeom>
              <a:blipFill>
                <a:blip r:embed="rId5"/>
                <a:stretch>
                  <a:fillRect l="-939" t="-1478" b="-7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733097-C923-4C14-920A-D7E963AD5913}"/>
              </a:ext>
            </a:extLst>
          </p:cNvPr>
          <p:cNvCxnSpPr>
            <a:cxnSpLocks/>
          </p:cNvCxnSpPr>
          <p:nvPr/>
        </p:nvCxnSpPr>
        <p:spPr>
          <a:xfrm>
            <a:off x="5340279" y="2125627"/>
            <a:ext cx="604775" cy="4182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9A88B1-8FA5-4C3B-8E97-17C1899CE379}"/>
              </a:ext>
            </a:extLst>
          </p:cNvPr>
          <p:cNvCxnSpPr>
            <a:cxnSpLocks/>
          </p:cNvCxnSpPr>
          <p:nvPr/>
        </p:nvCxnSpPr>
        <p:spPr>
          <a:xfrm flipH="1">
            <a:off x="5340280" y="2125627"/>
            <a:ext cx="604774" cy="411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708415-E502-4276-BA14-EEEBF3ED2C1E}"/>
              </a:ext>
            </a:extLst>
          </p:cNvPr>
          <p:cNvCxnSpPr>
            <a:cxnSpLocks/>
          </p:cNvCxnSpPr>
          <p:nvPr/>
        </p:nvCxnSpPr>
        <p:spPr>
          <a:xfrm>
            <a:off x="5514750" y="2579822"/>
            <a:ext cx="604775" cy="4182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323697-486B-4FD4-BF8A-8DBE4A472427}"/>
              </a:ext>
            </a:extLst>
          </p:cNvPr>
          <p:cNvCxnSpPr>
            <a:cxnSpLocks/>
          </p:cNvCxnSpPr>
          <p:nvPr/>
        </p:nvCxnSpPr>
        <p:spPr>
          <a:xfrm flipH="1">
            <a:off x="5514751" y="2579822"/>
            <a:ext cx="604774" cy="411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4EDDBAE-ACB2-449B-81D0-0F07F2A08EC7}"/>
              </a:ext>
            </a:extLst>
          </p:cNvPr>
          <p:cNvSpPr txBox="1"/>
          <p:nvPr/>
        </p:nvSpPr>
        <p:spPr>
          <a:xfrm>
            <a:off x="2946799" y="3939882"/>
            <a:ext cx="1680873" cy="400110"/>
          </a:xfrm>
          <a:prstGeom prst="rect">
            <a:avLst/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The first halos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B7DB6F-F2D6-47F8-8108-C68E61DCAEC3}"/>
              </a:ext>
            </a:extLst>
          </p:cNvPr>
          <p:cNvSpPr txBox="1"/>
          <p:nvPr/>
        </p:nvSpPr>
        <p:spPr>
          <a:xfrm>
            <a:off x="2521590" y="4778620"/>
            <a:ext cx="2531290" cy="400110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Later-generation halos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8E2D4E-71D9-4333-809D-4E58A8A93F20}"/>
              </a:ext>
            </a:extLst>
          </p:cNvPr>
          <p:cNvCxnSpPr>
            <a:cxnSpLocks/>
          </p:cNvCxnSpPr>
          <p:nvPr/>
        </p:nvCxnSpPr>
        <p:spPr>
          <a:xfrm>
            <a:off x="4281544" y="3765176"/>
            <a:ext cx="3077199" cy="0"/>
          </a:xfrm>
          <a:prstGeom prst="straightConnector1">
            <a:avLst/>
          </a:prstGeom>
          <a:ln w="38100">
            <a:solidFill>
              <a:srgbClr val="ED7D3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F4B70A-8B90-4796-8CB8-67A45C44BEC8}"/>
              </a:ext>
            </a:extLst>
          </p:cNvPr>
          <p:cNvCxnSpPr>
            <a:cxnSpLocks/>
          </p:cNvCxnSpPr>
          <p:nvPr/>
        </p:nvCxnSpPr>
        <p:spPr>
          <a:xfrm>
            <a:off x="1350824" y="5192289"/>
            <a:ext cx="604775" cy="4182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5676243-3201-41E6-B20B-3C045840935E}"/>
              </a:ext>
            </a:extLst>
          </p:cNvPr>
          <p:cNvCxnSpPr>
            <a:cxnSpLocks/>
          </p:cNvCxnSpPr>
          <p:nvPr/>
        </p:nvCxnSpPr>
        <p:spPr>
          <a:xfrm flipH="1">
            <a:off x="1350825" y="5192289"/>
            <a:ext cx="604774" cy="411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7BF375-2E80-4ECE-9F39-4F980ABB0E78}"/>
                  </a:ext>
                </a:extLst>
              </p:cNvPr>
              <p:cNvSpPr txBox="1"/>
              <p:nvPr/>
            </p:nvSpPr>
            <p:spPr>
              <a:xfrm>
                <a:off x="8145780" y="5228533"/>
                <a:ext cx="25319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scale factor of collapse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7BF375-2E80-4ECE-9F39-4F980ABB0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80" y="5228533"/>
                <a:ext cx="2531912" cy="338554"/>
              </a:xfrm>
              <a:prstGeom prst="rect">
                <a:avLst/>
              </a:prstGeom>
              <a:blipFill>
                <a:blip r:embed="rId6"/>
                <a:stretch>
                  <a:fillRect t="-5455" r="-240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>
            <a:extLst>
              <a:ext uri="{FF2B5EF4-FFF2-40B4-BE49-F238E27FC236}">
                <a16:creationId xmlns:a16="http://schemas.microsoft.com/office/drawing/2014/main" id="{CC9C564C-7245-4103-A73A-069C7E86D507}"/>
              </a:ext>
            </a:extLst>
          </p:cNvPr>
          <p:cNvSpPr/>
          <p:nvPr/>
        </p:nvSpPr>
        <p:spPr>
          <a:xfrm>
            <a:off x="11406189" y="2052356"/>
            <a:ext cx="208148" cy="632460"/>
          </a:xfrm>
          <a:prstGeom prst="rightBrace">
            <a:avLst>
              <a:gd name="adj1" fmla="val 81281"/>
              <a:gd name="adj2" fmla="val 50000"/>
            </a:avLst>
          </a:prstGeom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7899E00-FD35-41DE-BFF2-F38F267AB48F}"/>
              </a:ext>
            </a:extLst>
          </p:cNvPr>
          <p:cNvCxnSpPr>
            <a:cxnSpLocks/>
            <a:stCxn id="28" idx="1"/>
            <a:endCxn id="26" idx="2"/>
          </p:cNvCxnSpPr>
          <p:nvPr/>
        </p:nvCxnSpPr>
        <p:spPr>
          <a:xfrm rot="10800000" flipV="1">
            <a:off x="3839959" y="2368586"/>
            <a:ext cx="7774379" cy="3721898"/>
          </a:xfrm>
          <a:prstGeom prst="bentConnector4">
            <a:avLst>
              <a:gd name="adj1" fmla="val -2737"/>
              <a:gd name="adj2" fmla="val 108189"/>
            </a:avLst>
          </a:prstGeom>
          <a:ln w="28575" cap="sq">
            <a:solidFill>
              <a:schemeClr val="accent6">
                <a:lumMod val="75000"/>
              </a:schemeClr>
            </a:solidFill>
            <a:miter lim="800000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CEEC731-BB2F-4A69-B30C-7794CE3B343D}"/>
              </a:ext>
            </a:extLst>
          </p:cNvPr>
          <p:cNvSpPr txBox="1"/>
          <p:nvPr/>
        </p:nvSpPr>
        <p:spPr>
          <a:xfrm>
            <a:off x="1524933" y="5690374"/>
            <a:ext cx="4630050" cy="400110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Does not arise from Gaussian random field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0B39B64-DE64-4703-A390-B1110FF5BCD4}"/>
              </a:ext>
            </a:extLst>
          </p:cNvPr>
          <p:cNvSpPr/>
          <p:nvPr/>
        </p:nvSpPr>
        <p:spPr>
          <a:xfrm>
            <a:off x="7694540" y="2251046"/>
            <a:ext cx="3666569" cy="41119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8107C6E-4352-4510-A78A-11E42624E301}"/>
              </a:ext>
            </a:extLst>
          </p:cNvPr>
          <p:cNvCxnSpPr>
            <a:cxnSpLocks/>
          </p:cNvCxnSpPr>
          <p:nvPr/>
        </p:nvCxnSpPr>
        <p:spPr>
          <a:xfrm>
            <a:off x="8145780" y="2665931"/>
            <a:ext cx="0" cy="557958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3857530-87E1-45E0-88F4-E892C0E41788}"/>
                  </a:ext>
                </a:extLst>
              </p:cNvPr>
              <p:cNvSpPr txBox="1"/>
              <p:nvPr/>
            </p:nvSpPr>
            <p:spPr>
              <a:xfrm>
                <a:off x="923060" y="5173803"/>
                <a:ext cx="5837382" cy="4116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  <a:tabLst>
                    <a:tab pos="1371600" algn="r"/>
                    <a:tab pos="1463040" algn="l"/>
                  </a:tabLst>
                </a:pP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−9/4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	[</a:t>
                </a:r>
                <a:r>
                  <a:rPr lang="en-US" sz="2000">
                    <a:solidFill>
                      <a:schemeClr val="accent6">
                        <a:lumMod val="75000"/>
                      </a:schemeClr>
                    </a:solidFill>
                  </a:rPr>
                  <a:t>uncompensated overdensity, 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e.</a:t>
                </a:r>
                <a:r>
                  <a:rPr lang="en-US" sz="2000">
                    <a:solidFill>
                      <a:schemeClr val="accent6">
                        <a:lumMod val="75000"/>
                      </a:schemeClr>
                    </a:solidFill>
                  </a:rPr>
                  <a:t>g., 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PBH]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3857530-87E1-45E0-88F4-E892C0E41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60" y="5173803"/>
                <a:ext cx="5837382" cy="411651"/>
              </a:xfrm>
              <a:prstGeom prst="rect">
                <a:avLst/>
              </a:prstGeom>
              <a:blipFill>
                <a:blip r:embed="rId7"/>
                <a:stretch>
                  <a:fillRect t="-5970" b="-268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19C57-A432-496E-B64E-ADF8AA9A8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5</a:t>
            </a:fld>
            <a:r>
              <a:rPr lang="en-US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00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4" grpId="0" animBg="1"/>
      <p:bldP spid="14" grpId="0"/>
      <p:bldP spid="28" grpId="0" animBg="1"/>
      <p:bldP spid="26" grpId="0" animBg="1"/>
      <p:bldP spid="50" grpId="0" animBg="1"/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CD55573-027E-454A-85A9-300ECCB41B12}"/>
              </a:ext>
            </a:extLst>
          </p:cNvPr>
          <p:cNvSpPr/>
          <p:nvPr/>
        </p:nvSpPr>
        <p:spPr>
          <a:xfrm>
            <a:off x="2011486" y="2392193"/>
            <a:ext cx="8169030" cy="39990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FD1CF-9EF6-4828-B1C2-C3BDCF7C2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8389"/>
          </a:xfrm>
        </p:spPr>
        <p:txBody>
          <a:bodyPr/>
          <a:lstStyle/>
          <a:p>
            <a:pPr algn="ctr"/>
            <a:r>
              <a:rPr lang="en-US" dirty="0"/>
              <a:t>(Micro)halos from density peaks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EA34B-9F83-4D73-AF37-D651B98C7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907285" y="3161459"/>
            <a:ext cx="3036599" cy="30180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B5DBEF-4C42-4324-89E7-A372344FA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6248400" y="3161459"/>
            <a:ext cx="3036599" cy="301809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96B36E-AB3B-455C-BAB4-2D10CEE97081}"/>
              </a:ext>
            </a:extLst>
          </p:cNvPr>
          <p:cNvCxnSpPr>
            <a:cxnSpLocks/>
          </p:cNvCxnSpPr>
          <p:nvPr/>
        </p:nvCxnSpPr>
        <p:spPr>
          <a:xfrm>
            <a:off x="5394179" y="4076808"/>
            <a:ext cx="3159271" cy="7036"/>
          </a:xfrm>
          <a:prstGeom prst="straightConnector1">
            <a:avLst/>
          </a:prstGeom>
          <a:ln w="19050">
            <a:solidFill>
              <a:srgbClr val="FFFFFF"/>
            </a:solidFill>
            <a:tailEnd type="triangle" w="med" len="med"/>
          </a:ln>
          <a:effectLst>
            <a:glow rad="38100">
              <a:schemeClr val="tx1">
                <a:alpha val="5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982D36-4D1F-4816-B6A4-BBE349CA607C}"/>
              </a:ext>
            </a:extLst>
          </p:cNvPr>
          <p:cNvCxnSpPr>
            <a:cxnSpLocks/>
          </p:cNvCxnSpPr>
          <p:nvPr/>
        </p:nvCxnSpPr>
        <p:spPr>
          <a:xfrm>
            <a:off x="3641725" y="5270500"/>
            <a:ext cx="2825750" cy="381000"/>
          </a:xfrm>
          <a:prstGeom prst="straightConnector1">
            <a:avLst/>
          </a:prstGeom>
          <a:ln w="19050">
            <a:solidFill>
              <a:srgbClr val="FFFFFF"/>
            </a:solidFill>
            <a:tailEnd type="triangle" w="med" len="med"/>
          </a:ln>
          <a:effectLst>
            <a:glow rad="38100">
              <a:schemeClr val="tx1">
                <a:alpha val="5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53C754-640D-4BDB-8528-0F91617C2AA1}"/>
              </a:ext>
            </a:extLst>
          </p:cNvPr>
          <p:cNvCxnSpPr>
            <a:cxnSpLocks/>
          </p:cNvCxnSpPr>
          <p:nvPr/>
        </p:nvCxnSpPr>
        <p:spPr>
          <a:xfrm flipV="1">
            <a:off x="5059505" y="5302250"/>
            <a:ext cx="3424095" cy="67900"/>
          </a:xfrm>
          <a:prstGeom prst="straightConnector1">
            <a:avLst/>
          </a:prstGeom>
          <a:ln w="19050">
            <a:solidFill>
              <a:srgbClr val="FFFFFF"/>
            </a:solidFill>
            <a:tailEnd type="triangle" w="med" len="med"/>
          </a:ln>
          <a:effectLst>
            <a:glow rad="38100">
              <a:schemeClr val="tx1">
                <a:alpha val="5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38CE39-2323-458E-AB51-F669CAD67475}"/>
              </a:ext>
            </a:extLst>
          </p:cNvPr>
          <p:cNvCxnSpPr>
            <a:cxnSpLocks/>
          </p:cNvCxnSpPr>
          <p:nvPr/>
        </p:nvCxnSpPr>
        <p:spPr>
          <a:xfrm>
            <a:off x="3864769" y="4910138"/>
            <a:ext cx="2828131" cy="341312"/>
          </a:xfrm>
          <a:prstGeom prst="straightConnector1">
            <a:avLst/>
          </a:prstGeom>
          <a:ln w="19050">
            <a:solidFill>
              <a:srgbClr val="FFFFFF"/>
            </a:solidFill>
            <a:tailEnd type="triangle" w="med" len="med"/>
          </a:ln>
          <a:effectLst>
            <a:glow rad="38100">
              <a:schemeClr val="tx1">
                <a:alpha val="5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1C7C45-AC96-4FE6-BF25-90CA4634036C}"/>
                  </a:ext>
                </a:extLst>
              </p:cNvPr>
              <p:cNvSpPr txBox="1"/>
              <p:nvPr/>
            </p:nvSpPr>
            <p:spPr>
              <a:xfrm>
                <a:off x="3048732" y="2788036"/>
                <a:ext cx="2753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Linear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dirty="0"/>
                  <a:t>) density field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1C7C45-AC96-4FE6-BF25-90CA46340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32" y="2788036"/>
                <a:ext cx="2753703" cy="369332"/>
              </a:xfrm>
              <a:prstGeom prst="rect">
                <a:avLst/>
              </a:prstGeom>
              <a:blipFill>
                <a:blip r:embed="rId5"/>
                <a:stretch>
                  <a:fillRect l="-1770" t="-8197" r="-154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FED7E66-6A39-4895-A60C-1C7A3FBCB1CC}"/>
              </a:ext>
            </a:extLst>
          </p:cNvPr>
          <p:cNvSpPr txBox="1"/>
          <p:nvPr/>
        </p:nvSpPr>
        <p:spPr>
          <a:xfrm>
            <a:off x="6757031" y="2788036"/>
            <a:ext cx="201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Nonlinear structure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F9768BE-E1DA-4924-8117-BD2DC0402301}"/>
              </a:ext>
            </a:extLst>
          </p:cNvPr>
          <p:cNvSpPr txBox="1">
            <a:spLocks/>
          </p:cNvSpPr>
          <p:nvPr/>
        </p:nvSpPr>
        <p:spPr>
          <a:xfrm>
            <a:off x="838200" y="1271157"/>
            <a:ext cx="10515600" cy="86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When studying the first (and smallest</a:t>
            </a:r>
            <a:r>
              <a:rPr lang="en-US"/>
              <a:t>) halos, </a:t>
            </a:r>
            <a:r>
              <a:rPr lang="en-US" dirty="0"/>
              <a:t>it is natural to consider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unfiltered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density field.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CC89F6-EEBB-4275-BF77-69AA53162C21}"/>
                  </a:ext>
                </a:extLst>
              </p:cNvPr>
              <p:cNvSpPr txBox="1"/>
              <p:nvPr/>
            </p:nvSpPr>
            <p:spPr>
              <a:xfrm>
                <a:off x="2011484" y="2021829"/>
                <a:ext cx="816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[Contrast with Press-Schechter. Free-streaming cutoff tames divergence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.]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CC89F6-EEBB-4275-BF77-69AA531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484" y="2021829"/>
                <a:ext cx="8169030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A7D05FE-6E71-45F5-B3A3-37FB009C3699}"/>
              </a:ext>
            </a:extLst>
          </p:cNvPr>
          <p:cNvSpPr txBox="1"/>
          <p:nvPr/>
        </p:nvSpPr>
        <p:spPr>
          <a:xfrm>
            <a:off x="2198245" y="2366559"/>
            <a:ext cx="779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Associate each peak in the density field with a collapsed halo: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A806FDA-F59A-47CC-BE4E-31E5566C8040}"/>
              </a:ext>
            </a:extLst>
          </p:cNvPr>
          <p:cNvCxnSpPr>
            <a:cxnSpLocks/>
          </p:cNvCxnSpPr>
          <p:nvPr/>
        </p:nvCxnSpPr>
        <p:spPr>
          <a:xfrm>
            <a:off x="3104932" y="3659527"/>
            <a:ext cx="3422868" cy="36173"/>
          </a:xfrm>
          <a:prstGeom prst="straightConnector1">
            <a:avLst/>
          </a:prstGeom>
          <a:ln w="19050">
            <a:solidFill>
              <a:srgbClr val="FFFFFF"/>
            </a:solidFill>
            <a:tailEnd type="triangle" w="med" len="med"/>
          </a:ln>
          <a:effectLst>
            <a:glow rad="38100">
              <a:schemeClr val="tx1">
                <a:alpha val="5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E50391-07DC-4338-BAC5-2B3A4E2EF396}"/>
              </a:ext>
            </a:extLst>
          </p:cNvPr>
          <p:cNvCxnSpPr>
            <a:cxnSpLocks/>
          </p:cNvCxnSpPr>
          <p:nvPr/>
        </p:nvCxnSpPr>
        <p:spPr>
          <a:xfrm>
            <a:off x="4919663" y="3655219"/>
            <a:ext cx="3581400" cy="359569"/>
          </a:xfrm>
          <a:prstGeom prst="straightConnector1">
            <a:avLst/>
          </a:prstGeom>
          <a:ln w="19050">
            <a:solidFill>
              <a:srgbClr val="FFFFFF"/>
            </a:solidFill>
            <a:tailEnd type="triangle" w="med" len="med"/>
          </a:ln>
          <a:effectLst>
            <a:glow rad="38100">
              <a:schemeClr val="tx1">
                <a:alpha val="5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31BF1-B295-44E9-ABB0-150BB4D5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6</a:t>
            </a:fld>
            <a:r>
              <a:rPr lang="en-US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00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D8033B-E9BA-42CE-BFAB-61AD266B5F08}"/>
              </a:ext>
            </a:extLst>
          </p:cNvPr>
          <p:cNvSpPr/>
          <p:nvPr/>
        </p:nvSpPr>
        <p:spPr>
          <a:xfrm>
            <a:off x="3184264" y="1947134"/>
            <a:ext cx="5959736" cy="332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9F46F571-83A4-4A10-95B7-4063E602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Formation and growth of the first halos</a:t>
            </a:r>
          </a:p>
        </p:txBody>
      </p:sp>
      <p:pic>
        <p:nvPicPr>
          <p:cNvPr id="10" name="Picture 9" descr="density profile during formation">
            <a:extLst>
              <a:ext uri="{FF2B5EF4-FFF2-40B4-BE49-F238E27FC236}">
                <a16:creationId xmlns:a16="http://schemas.microsoft.com/office/drawing/2014/main" id="{6D4CD8D5-48E1-4387-84AC-F8A7082EC7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1503" y="1780032"/>
            <a:ext cx="7514925" cy="4448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811D97-FDC1-4754-A7A8-E1E3CB0E159D}"/>
                  </a:ext>
                </a:extLst>
              </p:cNvPr>
              <p:cNvSpPr txBox="1"/>
              <p:nvPr/>
            </p:nvSpPr>
            <p:spPr>
              <a:xfrm>
                <a:off x="3380001" y="1355419"/>
                <a:ext cx="4237928" cy="844783"/>
              </a:xfrm>
              <a:prstGeom prst="rect">
                <a:avLst/>
              </a:pr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−3/2</m:t>
                        </m:r>
                      </m:sup>
                    </m:sSup>
                  </m:oMath>
                </a14:m>
                <a:r>
                  <a:rPr lang="en-US" sz="2400" dirty="0"/>
                  <a:t> inner asymptote established rapidly after collapse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811D97-FDC1-4754-A7A8-E1E3CB0E1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001" y="1355419"/>
                <a:ext cx="4237928" cy="8447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2DB1FF0-02DF-45A4-84E9-D916004C6743}"/>
              </a:ext>
            </a:extLst>
          </p:cNvPr>
          <p:cNvSpPr txBox="1"/>
          <p:nvPr/>
        </p:nvSpPr>
        <p:spPr>
          <a:xfrm>
            <a:off x="8610600" y="3120052"/>
            <a:ext cx="2743218" cy="1200329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Transition to steeper outer profile as accretion slows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EF1233-AA70-4479-9525-3511E5A96809}"/>
                  </a:ext>
                </a:extLst>
              </p:cNvPr>
              <p:cNvSpPr txBox="1"/>
              <p:nvPr/>
            </p:nvSpPr>
            <p:spPr>
              <a:xfrm>
                <a:off x="7725150" y="5726885"/>
                <a:ext cx="23472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scale factor of collapse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EF1233-AA70-4479-9525-3511E5A96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150" y="5726885"/>
                <a:ext cx="2347246" cy="246221"/>
              </a:xfrm>
              <a:prstGeom prst="rect">
                <a:avLst/>
              </a:prstGeom>
              <a:blipFill>
                <a:blip r:embed="rId5"/>
                <a:stretch>
                  <a:fillRect l="-2078" t="-24390" r="-4416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626DA5-6CE9-4349-B8A6-7D051DF4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7</a:t>
            </a:fld>
            <a:r>
              <a:rPr lang="en-US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25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density peak">
            <a:extLst>
              <a:ext uri="{FF2B5EF4-FFF2-40B4-BE49-F238E27FC236}">
                <a16:creationId xmlns:a16="http://schemas.microsoft.com/office/drawing/2014/main" id="{B8152D9D-F3B5-41CE-B035-BF20E652E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09" y="2520017"/>
            <a:ext cx="4517571" cy="3017139"/>
          </a:xfrm>
        </p:spPr>
      </p:pic>
      <p:pic>
        <p:nvPicPr>
          <p:cNvPr id="18" name="Picture 17" descr="collapsed halo">
            <a:extLst>
              <a:ext uri="{FF2B5EF4-FFF2-40B4-BE49-F238E27FC236}">
                <a16:creationId xmlns:a16="http://schemas.microsoft.com/office/drawing/2014/main" id="{7018F19C-44EF-416D-BC29-0CC5BAFFAB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648" y="1710882"/>
            <a:ext cx="4787152" cy="3906381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73F1734-57C6-4D26-B524-1E75F3155AFC}"/>
              </a:ext>
            </a:extLst>
          </p:cNvPr>
          <p:cNvSpPr/>
          <p:nvPr/>
        </p:nvSpPr>
        <p:spPr>
          <a:xfrm>
            <a:off x="7498977" y="1621410"/>
            <a:ext cx="1524000" cy="156434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EB245B-E28B-4C79-AD8A-70A66BA90B8D}"/>
                  </a:ext>
                </a:extLst>
              </p:cNvPr>
              <p:cNvSpPr txBox="1"/>
              <p:nvPr/>
            </p:nvSpPr>
            <p:spPr>
              <a:xfrm>
                <a:off x="1720417" y="1211786"/>
                <a:ext cx="5261184" cy="101566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Inner asymptote set at formation time</a:t>
                </a:r>
              </a:p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∴ only sensitive to neighborhood of density peak</a:t>
                </a:r>
              </a:p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i.e.,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𝛿𝜌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at peak </a:t>
                </a:r>
                <a:r>
                  <a:rPr lang="en-US" sz="1400" dirty="0">
                    <a:solidFill>
                      <a:schemeClr val="tx1"/>
                    </a:solidFill>
                  </a:rPr>
                  <a:t>(+ ellipsoidal correction)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EB245B-E28B-4C79-AD8A-70A66BA90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417" y="1211786"/>
                <a:ext cx="5261184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8087A588-86C9-47A0-AD71-2CABECF3F372}"/>
              </a:ext>
            </a:extLst>
          </p:cNvPr>
          <p:cNvSpPr/>
          <p:nvPr/>
        </p:nvSpPr>
        <p:spPr>
          <a:xfrm>
            <a:off x="1707177" y="2384604"/>
            <a:ext cx="780118" cy="79681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68276CB-324D-4607-BA42-C26B7041C48D}"/>
              </a:ext>
            </a:extLst>
          </p:cNvPr>
          <p:cNvSpPr/>
          <p:nvPr/>
        </p:nvSpPr>
        <p:spPr>
          <a:xfrm>
            <a:off x="8706203" y="2589219"/>
            <a:ext cx="2770031" cy="2644795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63F469-93D5-424C-AA5C-6D032A630994}"/>
              </a:ext>
            </a:extLst>
          </p:cNvPr>
          <p:cNvSpPr/>
          <p:nvPr/>
        </p:nvSpPr>
        <p:spPr>
          <a:xfrm>
            <a:off x="2336580" y="2971824"/>
            <a:ext cx="1596859" cy="1572689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FE10EA-56CA-4DF3-8053-304F5EE98290}"/>
                  </a:ext>
                </a:extLst>
              </p:cNvPr>
              <p:cNvSpPr txBox="1"/>
              <p:nvPr/>
            </p:nvSpPr>
            <p:spPr>
              <a:xfrm>
                <a:off x="4599120" y="4473045"/>
                <a:ext cx="5308708" cy="70788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Greater density profile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set by later accretion</a:t>
                </a:r>
              </a:p>
              <a:p>
                <a:r>
                  <a:rPr lang="en-US" sz="2000" dirty="0"/>
                  <a:t>∴ sensitive to broader density field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FE10EA-56CA-4DF3-8053-304F5EE9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120" y="4473045"/>
                <a:ext cx="5308708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39AA7A55-F005-4E03-9BAB-FEE3765BD8EE}"/>
              </a:ext>
            </a:extLst>
          </p:cNvPr>
          <p:cNvSpPr txBox="1"/>
          <p:nvPr/>
        </p:nvSpPr>
        <p:spPr>
          <a:xfrm>
            <a:off x="3702080" y="2569309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Density peak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1920C5-3C4A-4465-9804-EE86B373A69C}"/>
              </a:ext>
            </a:extLst>
          </p:cNvPr>
          <p:cNvSpPr txBox="1"/>
          <p:nvPr/>
        </p:nvSpPr>
        <p:spPr>
          <a:xfrm>
            <a:off x="9155556" y="1796701"/>
            <a:ext cx="200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Collapsed halo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589DE16-09F5-4ED5-A34F-10C82081BC22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2496583" y="2403581"/>
            <a:ext cx="5002394" cy="364398"/>
          </a:xfrm>
          <a:prstGeom prst="curvedConnector3">
            <a:avLst>
              <a:gd name="adj1" fmla="val 22689"/>
            </a:avLst>
          </a:prstGeom>
          <a:ln w="38100"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41">
            <a:extLst>
              <a:ext uri="{FF2B5EF4-FFF2-40B4-BE49-F238E27FC236}">
                <a16:creationId xmlns:a16="http://schemas.microsoft.com/office/drawing/2014/main" id="{9F46F571-83A4-4A10-95B7-4063E602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042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Halo structure from peak 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2ABDC2-3EFE-43DB-AD87-D12681755C6B}"/>
              </a:ext>
            </a:extLst>
          </p:cNvPr>
          <p:cNvSpPr txBox="1"/>
          <p:nvPr/>
        </p:nvSpPr>
        <p:spPr>
          <a:xfrm>
            <a:off x="1240771" y="5608034"/>
            <a:ext cx="10158101" cy="1046440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Slow accretion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use a </a:t>
            </a:r>
            <a:r>
              <a:rPr lang="en-US" sz="2000" dirty="0">
                <a:solidFill>
                  <a:schemeClr val="accent1"/>
                </a:solidFill>
              </a:rPr>
              <a:t>secondary infall model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</a:rPr>
              <a:t>Gunn &amp; Gott 1972; </a:t>
            </a:r>
            <a:r>
              <a:rPr lang="sv-SE" sz="1400" dirty="0">
                <a:solidFill>
                  <a:schemeClr val="tx2"/>
                </a:solidFill>
              </a:rPr>
              <a:t>Gott 1975; </a:t>
            </a:r>
            <a:r>
              <a:rPr lang="en-US" sz="1400" dirty="0">
                <a:solidFill>
                  <a:schemeClr val="tx2"/>
                </a:solidFill>
              </a:rPr>
              <a:t>Gunn 1977; Fillmore &amp; </a:t>
            </a:r>
            <a:r>
              <a:rPr lang="en-US" sz="1400" dirty="0" err="1">
                <a:solidFill>
                  <a:schemeClr val="tx2"/>
                </a:solidFill>
              </a:rPr>
              <a:t>Goldreich</a:t>
            </a:r>
            <a:r>
              <a:rPr lang="en-US" sz="1400" dirty="0">
                <a:solidFill>
                  <a:schemeClr val="tx2"/>
                </a:solidFill>
              </a:rPr>
              <a:t> 1984; </a:t>
            </a:r>
            <a:r>
              <a:rPr lang="en-US" sz="1400" dirty="0" err="1">
                <a:solidFill>
                  <a:schemeClr val="tx2"/>
                </a:solidFill>
              </a:rPr>
              <a:t>Bertschinger</a:t>
            </a:r>
            <a:r>
              <a:rPr lang="en-US" sz="1400" dirty="0">
                <a:solidFill>
                  <a:schemeClr val="tx2"/>
                </a:solidFill>
              </a:rPr>
              <a:t> 1985; Hoffman &amp; </a:t>
            </a:r>
            <a:r>
              <a:rPr lang="en-US" sz="1400" dirty="0" err="1">
                <a:solidFill>
                  <a:schemeClr val="tx2"/>
                </a:solidFill>
              </a:rPr>
              <a:t>Shaham</a:t>
            </a:r>
            <a:r>
              <a:rPr lang="en-US" sz="1400" dirty="0">
                <a:solidFill>
                  <a:schemeClr val="tx2"/>
                </a:solidFill>
              </a:rPr>
              <a:t> 1985; </a:t>
            </a:r>
            <a:r>
              <a:rPr lang="en-US" sz="1400" dirty="0" err="1">
                <a:solidFill>
                  <a:schemeClr val="tx2"/>
                </a:solidFill>
              </a:rPr>
              <a:t>Ryden</a:t>
            </a:r>
            <a:r>
              <a:rPr lang="en-US" sz="1400" dirty="0">
                <a:solidFill>
                  <a:schemeClr val="tx2"/>
                </a:solidFill>
              </a:rPr>
              <a:t> &amp; Gunn 1987;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</a:rPr>
              <a:t>White &amp; </a:t>
            </a:r>
            <a:r>
              <a:rPr lang="en-US" sz="1400" dirty="0" err="1">
                <a:solidFill>
                  <a:schemeClr val="tx2"/>
                </a:solidFill>
              </a:rPr>
              <a:t>Zaritsky</a:t>
            </a:r>
            <a:r>
              <a:rPr lang="en-US" sz="1400" dirty="0">
                <a:solidFill>
                  <a:schemeClr val="tx2"/>
                </a:solidFill>
              </a:rPr>
              <a:t> 1992; </a:t>
            </a:r>
            <a:r>
              <a:rPr lang="en-US" sz="1400" dirty="0" err="1">
                <a:solidFill>
                  <a:schemeClr val="tx2"/>
                </a:solidFill>
              </a:rPr>
              <a:t>Zaroubi</a:t>
            </a:r>
            <a:r>
              <a:rPr lang="en-US" sz="1400" dirty="0">
                <a:solidFill>
                  <a:schemeClr val="tx2"/>
                </a:solidFill>
              </a:rPr>
              <a:t> &amp; Hoffman 1993; </a:t>
            </a:r>
            <a:r>
              <a:rPr lang="en-US" sz="1400" dirty="0" err="1">
                <a:solidFill>
                  <a:schemeClr val="tx2"/>
                </a:solidFill>
              </a:rPr>
              <a:t>Lokas</a:t>
            </a:r>
            <a:r>
              <a:rPr lang="en-US" sz="1400" dirty="0">
                <a:solidFill>
                  <a:schemeClr val="tx2"/>
                </a:solidFill>
              </a:rPr>
              <a:t> &amp; Hoffman 2000; </a:t>
            </a:r>
            <a:r>
              <a:rPr lang="en-US" sz="1400" dirty="0" err="1">
                <a:solidFill>
                  <a:schemeClr val="tx2"/>
                </a:solidFill>
              </a:rPr>
              <a:t>Nusser</a:t>
            </a:r>
            <a:r>
              <a:rPr lang="en-US" sz="1400" dirty="0">
                <a:solidFill>
                  <a:schemeClr val="tx2"/>
                </a:solidFill>
              </a:rPr>
              <a:t> 2001; </a:t>
            </a:r>
            <a:r>
              <a:rPr lang="en-US" sz="1400" dirty="0" err="1">
                <a:solidFill>
                  <a:schemeClr val="tx2"/>
                </a:solidFill>
              </a:rPr>
              <a:t>Ascasibar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Yepes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Gottl</a:t>
            </a:r>
            <a:r>
              <a:rPr lang="en-US" sz="1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ö</a:t>
            </a:r>
            <a:r>
              <a:rPr lang="en-US" sz="1400" dirty="0" err="1">
                <a:solidFill>
                  <a:schemeClr val="tx2"/>
                </a:solidFill>
              </a:rPr>
              <a:t>ber</a:t>
            </a:r>
            <a:r>
              <a:rPr lang="en-US" sz="1400" dirty="0">
                <a:solidFill>
                  <a:schemeClr val="tx2"/>
                </a:solidFill>
              </a:rPr>
              <a:t>, M</a:t>
            </a: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ü</a:t>
            </a:r>
            <a:r>
              <a:rPr lang="en-US" sz="1400" dirty="0">
                <a:solidFill>
                  <a:schemeClr val="tx2"/>
                </a:solidFill>
              </a:rPr>
              <a:t>ller 2004;</a:t>
            </a:r>
          </a:p>
          <a:p>
            <a:pPr algn="ctr"/>
            <a:r>
              <a:rPr lang="de-DE" sz="1400" dirty="0">
                <a:solidFill>
                  <a:schemeClr val="tx2"/>
                </a:solidFill>
              </a:rPr>
              <a:t>Lu, Mo, Katz, Weinberg 2006; </a:t>
            </a:r>
            <a:r>
              <a:rPr lang="en-US" sz="1400" dirty="0" err="1">
                <a:solidFill>
                  <a:schemeClr val="tx2"/>
                </a:solidFill>
              </a:rPr>
              <a:t>Ascasibar</a:t>
            </a:r>
            <a:r>
              <a:rPr lang="en-US" sz="1400" dirty="0">
                <a:solidFill>
                  <a:schemeClr val="tx2"/>
                </a:solidFill>
              </a:rPr>
              <a:t>, Hoffman, </a:t>
            </a:r>
            <a:r>
              <a:rPr lang="en-US" sz="1400" dirty="0" err="1">
                <a:solidFill>
                  <a:schemeClr val="tx2"/>
                </a:solidFill>
              </a:rPr>
              <a:t>Gottl</a:t>
            </a:r>
            <a:r>
              <a:rPr lang="en-US" sz="1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ö</a:t>
            </a:r>
            <a:r>
              <a:rPr lang="en-US" sz="1400" dirty="0" err="1">
                <a:solidFill>
                  <a:schemeClr val="tx2"/>
                </a:solidFill>
              </a:rPr>
              <a:t>ber</a:t>
            </a:r>
            <a:r>
              <a:rPr lang="en-US" sz="1400" dirty="0">
                <a:solidFill>
                  <a:schemeClr val="tx2"/>
                </a:solidFill>
              </a:rPr>
              <a:t> 2007; </a:t>
            </a:r>
            <a:r>
              <a:rPr lang="de-DE" sz="1400" dirty="0">
                <a:solidFill>
                  <a:schemeClr val="tx2"/>
                </a:solidFill>
              </a:rPr>
              <a:t>Zukin &amp; Bertschinger 2010a,b; </a:t>
            </a:r>
            <a:r>
              <a:rPr lang="en-US" sz="1400" dirty="0" err="1">
                <a:solidFill>
                  <a:schemeClr val="tx2"/>
                </a:solidFill>
              </a:rPr>
              <a:t>Dalal</a:t>
            </a:r>
            <a:r>
              <a:rPr lang="en-US" sz="1400" dirty="0">
                <a:solidFill>
                  <a:schemeClr val="tx2"/>
                </a:solidFill>
              </a:rPr>
              <a:t>, Lithwick, </a:t>
            </a:r>
            <a:r>
              <a:rPr lang="en-US" sz="1400" dirty="0" err="1">
                <a:solidFill>
                  <a:schemeClr val="tx2"/>
                </a:solidFill>
              </a:rPr>
              <a:t>Kuhlen</a:t>
            </a:r>
            <a:r>
              <a:rPr lang="en-US" sz="1400" dirty="0">
                <a:solidFill>
                  <a:schemeClr val="tx2"/>
                </a:solidFill>
              </a:rPr>
              <a:t> 2010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23473FBA-19F6-486E-9502-369DAB69969F}"/>
              </a:ext>
            </a:extLst>
          </p:cNvPr>
          <p:cNvCxnSpPr>
            <a:cxnSpLocks/>
            <a:stCxn id="24" idx="6"/>
            <a:endCxn id="23" idx="2"/>
          </p:cNvCxnSpPr>
          <p:nvPr/>
        </p:nvCxnSpPr>
        <p:spPr>
          <a:xfrm>
            <a:off x="3933439" y="3758169"/>
            <a:ext cx="4772764" cy="153448"/>
          </a:xfrm>
          <a:prstGeom prst="curvedConnector3">
            <a:avLst>
              <a:gd name="adj1" fmla="val 40533"/>
            </a:avLst>
          </a:prstGeom>
          <a:ln w="38100"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8B42CC-3315-4C15-90C5-92C5C9D1E51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7253474" y="5180931"/>
            <a:ext cx="0" cy="436332"/>
          </a:xfrm>
          <a:prstGeom prst="straightConnector1">
            <a:avLst/>
          </a:prstGeom>
          <a:ln w="28575"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78E240-C95A-47EE-BDC9-835E5104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8</a:t>
            </a:fld>
            <a:r>
              <a:rPr lang="en-US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80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2990F72-57D4-4F9A-84B5-D8AC55A575D9}"/>
              </a:ext>
            </a:extLst>
          </p:cNvPr>
          <p:cNvSpPr/>
          <p:nvPr/>
        </p:nvSpPr>
        <p:spPr>
          <a:xfrm>
            <a:off x="1809751" y="3076576"/>
            <a:ext cx="4695824" cy="2266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42DAC9-3652-429E-A998-C436B0ABEF30}"/>
              </a:ext>
            </a:extLst>
          </p:cNvPr>
          <p:cNvSpPr/>
          <p:nvPr/>
        </p:nvSpPr>
        <p:spPr>
          <a:xfrm>
            <a:off x="6638925" y="3067050"/>
            <a:ext cx="4695825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746BC-7789-4899-B77B-81273FA9617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317" y="3043329"/>
            <a:ext cx="10437786" cy="3124147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2CA338A1-F822-4464-9790-1707018A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Inner asymptote </a:t>
            </a:r>
            <a:r>
              <a:rPr lang="en-US" dirty="0"/>
              <a:t>from peak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AB07E-626B-489B-919B-5191F841BD79}"/>
              </a:ext>
            </a:extLst>
          </p:cNvPr>
          <p:cNvSpPr/>
          <p:nvPr/>
        </p:nvSpPr>
        <p:spPr>
          <a:xfrm>
            <a:off x="922317" y="2532818"/>
            <a:ext cx="2559228" cy="36933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1"/>
                </a:solidFill>
              </a:rPr>
              <a:t>Halo</a:t>
            </a:r>
            <a:r>
              <a:rPr lang="en-US" dirty="0"/>
              <a:t> has: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2D74D78-D7FF-4715-AD48-174E5ABABF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51" y="2576678"/>
            <a:ext cx="1225143" cy="27885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7C3D871-6F07-48AA-B6B7-48F7791E6A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88" y="1626203"/>
            <a:ext cx="4737523" cy="827428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506AF5A-5572-4EEB-B76B-896819370716}"/>
              </a:ext>
            </a:extLst>
          </p:cNvPr>
          <p:cNvCxnSpPr>
            <a:cxnSpLocks/>
          </p:cNvCxnSpPr>
          <p:nvPr/>
        </p:nvCxnSpPr>
        <p:spPr>
          <a:xfrm flipV="1">
            <a:off x="6478871" y="2305176"/>
            <a:ext cx="0" cy="36260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ight Brace 59">
            <a:extLst>
              <a:ext uri="{FF2B5EF4-FFF2-40B4-BE49-F238E27FC236}">
                <a16:creationId xmlns:a16="http://schemas.microsoft.com/office/drawing/2014/main" id="{252667D5-3C65-4868-94F2-6B9DC43D997D}"/>
              </a:ext>
            </a:extLst>
          </p:cNvPr>
          <p:cNvSpPr/>
          <p:nvPr/>
        </p:nvSpPr>
        <p:spPr>
          <a:xfrm rot="5400000">
            <a:off x="7763635" y="1868952"/>
            <a:ext cx="178854" cy="1234340"/>
          </a:xfrm>
          <a:prstGeom prst="rightBrace">
            <a:avLst>
              <a:gd name="adj1" fmla="val 61524"/>
              <a:gd name="adj2" fmla="val 49513"/>
            </a:avLst>
          </a:prstGeom>
          <a:ln w="19050"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087CD8A-1C19-4D4F-BEB2-CB93570C1EE9}"/>
                  </a:ext>
                </a:extLst>
              </p:cNvPr>
              <p:cNvSpPr txBox="1"/>
              <p:nvPr/>
            </p:nvSpPr>
            <p:spPr>
              <a:xfrm>
                <a:off x="7468242" y="2602339"/>
                <a:ext cx="2472728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Comoving length scale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087CD8A-1C19-4D4F-BEB2-CB93570C1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242" y="2602339"/>
                <a:ext cx="247272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rgbClr val="00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F82B57C-887E-433F-809B-70785DC080B3}"/>
                  </a:ext>
                </a:extLst>
              </p:cNvPr>
              <p:cNvSpPr txBox="1"/>
              <p:nvPr/>
            </p:nvSpPr>
            <p:spPr>
              <a:xfrm>
                <a:off x="4052389" y="2602086"/>
                <a:ext cx="3115981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00F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Density at collapse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F82B57C-887E-433F-809B-70785DC08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389" y="2602086"/>
                <a:ext cx="31159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rgbClr val="0000F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ight Brace 61">
            <a:extLst>
              <a:ext uri="{FF2B5EF4-FFF2-40B4-BE49-F238E27FC236}">
                <a16:creationId xmlns:a16="http://schemas.microsoft.com/office/drawing/2014/main" id="{8EACAAD8-7F70-4625-ADF0-3BCFF6E8DC0E}"/>
              </a:ext>
            </a:extLst>
          </p:cNvPr>
          <p:cNvSpPr/>
          <p:nvPr/>
        </p:nvSpPr>
        <p:spPr>
          <a:xfrm rot="16200000">
            <a:off x="7558182" y="618364"/>
            <a:ext cx="152132" cy="1883728"/>
          </a:xfrm>
          <a:prstGeom prst="rightBrace">
            <a:avLst>
              <a:gd name="adj1" fmla="val 61524"/>
              <a:gd name="adj2" fmla="val 49513"/>
            </a:avLst>
          </a:prstGeom>
          <a:ln w="19050">
            <a:solidFill>
              <a:srgbClr val="FF63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2A712E-D115-400E-A392-4E8AEEC99B23}"/>
                  </a:ext>
                </a:extLst>
              </p:cNvPr>
              <p:cNvSpPr txBox="1"/>
              <p:nvPr/>
            </p:nvSpPr>
            <p:spPr>
              <a:xfrm>
                <a:off x="4052389" y="1086824"/>
                <a:ext cx="4568238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632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Physical length scale at collapse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2A712E-D115-400E-A392-4E8AEEC99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389" y="1086824"/>
                <a:ext cx="456823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rgbClr val="FF632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ight Brace 62">
            <a:extLst>
              <a:ext uri="{FF2B5EF4-FFF2-40B4-BE49-F238E27FC236}">
                <a16:creationId xmlns:a16="http://schemas.microsoft.com/office/drawing/2014/main" id="{5D80AE8A-4946-4A4E-8E8F-253AD097DA6A}"/>
              </a:ext>
            </a:extLst>
          </p:cNvPr>
          <p:cNvSpPr/>
          <p:nvPr/>
        </p:nvSpPr>
        <p:spPr>
          <a:xfrm rot="16200000">
            <a:off x="9455558" y="1043078"/>
            <a:ext cx="190634" cy="1034300"/>
          </a:xfrm>
          <a:prstGeom prst="rightBrace">
            <a:avLst>
              <a:gd name="adj1" fmla="val 61524"/>
              <a:gd name="adj2" fmla="val 49513"/>
            </a:avLst>
          </a:prstGeom>
          <a:ln w="19050">
            <a:solidFill>
              <a:srgbClr val="6F74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24FBB6A-7B79-47A6-967F-01EC6A43E179}"/>
                  </a:ext>
                </a:extLst>
              </p:cNvPr>
              <p:cNvSpPr txBox="1"/>
              <p:nvPr/>
            </p:nvSpPr>
            <p:spPr>
              <a:xfrm>
                <a:off x="8911718" y="1083376"/>
                <a:ext cx="2506905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6F74F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Ellipsoidal correction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ec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24FBB6A-7B79-47A6-967F-01EC6A43E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718" y="1083376"/>
                <a:ext cx="25069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rgbClr val="6F74F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171A7E7-23D8-46FA-9F27-4AE2707E20DA}"/>
                  </a:ext>
                </a:extLst>
              </p:cNvPr>
              <p:cNvSpPr txBox="1"/>
              <p:nvPr/>
            </p:nvSpPr>
            <p:spPr>
              <a:xfrm>
                <a:off x="922318" y="1110678"/>
                <a:ext cx="2559227" cy="116108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Peak</a:t>
                </a:r>
                <a:r>
                  <a:rPr lang="en-US" dirty="0"/>
                  <a:t> has local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Derivatives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dirty="0"/>
                </a:br>
                <a:r>
                  <a:rPr lang="en-US" sz="1400" dirty="0"/>
                  <a:t>[</a:t>
                </a:r>
                <a:r>
                  <a:rPr lang="en-US" sz="1400" dirty="0" err="1"/>
                  <a:t>w.r.t.</a:t>
                </a:r>
                <a:r>
                  <a:rPr lang="en-US" sz="1400" dirty="0"/>
                  <a:t> comoving coordinates]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171A7E7-23D8-46FA-9F27-4AE2707E2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18" y="1110678"/>
                <a:ext cx="2559227" cy="11610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AEE7827-9DDA-450E-8F81-6E9015DB7195}"/>
              </a:ext>
            </a:extLst>
          </p:cNvPr>
          <p:cNvSpPr txBox="1"/>
          <p:nvPr/>
        </p:nvSpPr>
        <p:spPr>
          <a:xfrm>
            <a:off x="4136368" y="1866780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connection: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ABBF476-72B8-49BC-BD23-B1918BC91BCF}"/>
              </a:ext>
            </a:extLst>
          </p:cNvPr>
          <p:cNvCxnSpPr>
            <a:stCxn id="67" idx="3"/>
            <a:endCxn id="7" idx="1"/>
          </p:cNvCxnSpPr>
          <p:nvPr/>
        </p:nvCxnSpPr>
        <p:spPr>
          <a:xfrm>
            <a:off x="3481545" y="1691222"/>
            <a:ext cx="654823" cy="360224"/>
          </a:xfrm>
          <a:prstGeom prst="bentConnector3">
            <a:avLst/>
          </a:prstGeom>
          <a:ln w="19050">
            <a:solidFill>
              <a:schemeClr val="tx1"/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77A8142-0A33-417A-BE96-E53DF05F6804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3481545" y="2051446"/>
            <a:ext cx="654823" cy="666038"/>
          </a:xfrm>
          <a:prstGeom prst="bentConnector3">
            <a:avLst/>
          </a:prstGeom>
          <a:ln w="19050">
            <a:solidFill>
              <a:schemeClr val="tx1"/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5122A8-E173-4F4C-B9D8-B5F17635D1C4}"/>
              </a:ext>
            </a:extLst>
          </p:cNvPr>
          <p:cNvSpPr txBox="1"/>
          <p:nvPr/>
        </p:nvSpPr>
        <p:spPr>
          <a:xfrm>
            <a:off x="991804" y="5456999"/>
            <a:ext cx="1704741" cy="738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Arbitrary units; simulations scaled to fit on the same plot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50F76E6D-C0AD-4C42-9C40-1921591498D1}"/>
              </a:ext>
            </a:extLst>
          </p:cNvPr>
          <p:cNvSpPr/>
          <p:nvPr/>
        </p:nvSpPr>
        <p:spPr>
          <a:xfrm>
            <a:off x="1670180" y="3166515"/>
            <a:ext cx="242596" cy="1116235"/>
          </a:xfrm>
          <a:prstGeom prst="leftBrace">
            <a:avLst>
              <a:gd name="adj1" fmla="val 115030"/>
              <a:gd name="adj2" fmla="val 50000"/>
            </a:avLst>
          </a:prstGeom>
          <a:ln w="285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026C7D-C4E0-45E9-92D3-DFB4157ED00C}"/>
                  </a:ext>
                </a:extLst>
              </p:cNvPr>
              <p:cNvSpPr txBox="1"/>
              <p:nvPr/>
            </p:nvSpPr>
            <p:spPr>
              <a:xfrm>
                <a:off x="584512" y="3365865"/>
                <a:ext cx="1017907" cy="646331"/>
              </a:xfrm>
              <a:prstGeom prst="rect">
                <a:avLst/>
              </a:prstGeom>
              <a:ln w="28575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Different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026C7D-C4E0-45E9-92D3-DFB4157ED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12" y="3365865"/>
                <a:ext cx="1017907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E93F18A-E018-49DE-869E-9332FC67C237}"/>
              </a:ext>
            </a:extLst>
          </p:cNvPr>
          <p:cNvSpPr txBox="1"/>
          <p:nvPr/>
        </p:nvSpPr>
        <p:spPr>
          <a:xfrm>
            <a:off x="3218454" y="6349061"/>
            <a:ext cx="575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detail</a:t>
            </a:r>
            <a:r>
              <a:rPr lang="en-US">
                <a:solidFill>
                  <a:schemeClr val="tx2"/>
                </a:solidFill>
              </a:rPr>
              <a:t>: Delos, Bruff, </a:t>
            </a:r>
            <a:r>
              <a:rPr lang="en-US" dirty="0">
                <a:solidFill>
                  <a:schemeClr val="tx2"/>
                </a:solidFill>
              </a:rPr>
              <a:t>Erickcek 2019 [arXiv:1905.05766]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55EBB3-FD60-4460-B209-FA77315D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9</a:t>
            </a:fld>
            <a:r>
              <a:rPr lang="en-US"/>
              <a:t>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52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17" grpId="0" animBg="1"/>
      <p:bldP spid="18" grpId="0" animBg="1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602.9246"/>
  <p:tag name="LATEXADDIN" val="\documentclass{article}&#10;\usepackage[dvipsnames]{xcolor}&#10;\usepackage{amsmath}&#10;\pagestyle{empty}&#10;\begin{document}&#10;&#10;$\rho={\color{Magenta}A}r^{-3/2}$&#10;&#10;&#10;\end{document}"/>
  <p:tag name="IGUANATEXSIZE" val="20"/>
  <p:tag name="IGUANATEXCURSOR" val="134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67.904"/>
  <p:tag name="LATEXADDIN" val="\documentclass{article}&#10;\usepackage{amsmath}&#10;\pagestyle{empty}&#10;\begin{document}&#10;&#10;$k_\mathrm{cut}/k_\mathrm{RH}=40$&#10;&#10;&#10;\end{document}"/>
  <p:tag name="IGUANATEXSIZE" val="20"/>
  <p:tag name="IGUANATEXCURSOR" val="114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737.1579"/>
  <p:tag name="LATEXADDIN" val="\documentclass{article}&#10;\usepackage{amsmath}&#10;\pagestyle{empty}&#10;\begin{document}&#10;&#10;&#10;$T_\mathrm{RH}=2$~GeV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7.709"/>
  <p:tag name="ORIGINALWIDTH" val="879.64"/>
  <p:tag name="LATEXADDIN" val="\documentclass{article}&#10;\usepackage{amsmath}&#10;\pagestyle{empty}&#10;\begin{document}&#10;&#10;\begin{align}&#10;r &amp;\propto q/\Delta(q)&#10;\nonumber\\&#10;M &amp;\propto (4\pi/3)q^3\bar\rho_0&#10;\nonumber&#10;\end{align}&#10;\end{document}"/>
  <p:tag name="IGUANATEXSIZE" val="20"/>
  <p:tag name="IGUANATEXCURSOR" val="149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5.373"/>
  <p:tag name="ORIGINALWIDTH" val="2198.725"/>
  <p:tag name="LATEXADDIN" val="\documentclass{article}&#10;\usepackage{amsmath}&#10;\pagestyle{empty}&#10;\begin{document}&#10;&#10;&#10;\begin{align}&#10;r &amp;\propto \frac{q}{\Delta(q)}\frac{1}{X(q)}&#10;\nonumber\\&#10;M &amp;\propto (4\pi/3)q^3\bar\rho_0 X(q)&#10;\nonumber\\&#10;\frac{\mathrm{d}\ln X}{\mathrm{d}\ln q} &amp;= -\frac{3-\left[3(3-s)\epsilon(q)-s\right](X-1)}{1+(4-s)(X-1)}&#10;\nonumber\\&#10;\epsilon(q)&amp;=1-\delta(q)/\Delta(q)&#10;\nonumber&#10;\end{align}&#10;&#10;\end{document}"/>
  <p:tag name="IGUANATEXSIZE" val="20"/>
  <p:tag name="IGUANATEXCURSOR" val="332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83.1646"/>
  <p:tag name="LATEXADDIN" val="\documentclass{article}&#10;\usepackage{amsmath}&#10;\pagestyle{empty}&#10;\begin{document}&#10;&#10;$q\equiv\Delta E/|E_b|$&#10;&#10;&#10;\end{document}"/>
  <p:tag name="IGUANATEXSIZE" val="20"/>
  <p:tag name="IGUANATEXCURSOR" val="89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8.7101"/>
  <p:tag name="ORIGINALWIDTH" val="413.9483"/>
  <p:tag name="LATEXADDIN" val="\documentclass{article}&#10;\usepackage{amsmath}&#10;\pagestyle{empty}&#10;\begin{document}&#10;&#10;\begin{align}\nonumber&#10;r_s&amp;\rightarrow r_s^\prime&#10;\\ \nonumber&#10;\rho_s&amp;\rightarrow \rho_s^\prime&#10;\end{align}&#10;\end{document}"/>
  <p:tag name="IGUANATEXSIZE" val="20"/>
  <p:tag name="IGUANATEXCURSOR" val="188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06.6742"/>
  <p:tag name="LATEXADDIN" val="\documentclass{article}&#10;\usepackage{amsmath}&#10;\pagestyle{empty}&#10;\begin{document}&#10;&#10;$\mathrm{d}\ln\rho/\mathrm{d}\ln r$&#10;&#10;&#10;\end{document}"/>
  <p:tag name="IGUANATEXSIZE" val="20"/>
  <p:tag name="IGUANATEXCURSOR" val="116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7.1991"/>
  <p:tag name="ORIGINALWIDTH" val="2331.458"/>
  <p:tag name="LATEXADDIN" val="\documentclass{article}&#10;\usepackage[dvipsnames]{xcolor}&#10;\usepackage{amsmath}&#10;\pagestyle{empty}&#10;\begin{document}&#10;&#10;\begin{equation}\nonumber&#10;{\color{Magenta}A}&#10;\propto&#10;{\color{blue}\delta^3}&#10;{\color{Orange}\left[&#10;\delta^{-1}&#10;{\color{OliveGreen}\left(\frac{\delta}{|\nabla^2\delta|}\right)^{1/2}}&#10;\right]^{\color{black}3/2}}&#10;{\color{Periwinkle}\left[\frac{\delta_\mathrm{ec}(e,p)}{\delta_\mathrm{sc}}\right]^{\color{black}-3/2}}&#10;\end{equation}&#10;&#10;&#10;\end{document}"/>
  <p:tag name="IGUANATEXSIZE" val="20"/>
  <p:tag name="IGUANATEXCURSOR" val="440"/>
  <p:tag name="TRANSPARENCY" val="True"/>
  <p:tag name="FILENAME" val=""/>
  <p:tag name="LATEXENGINEID" val="0"/>
  <p:tag name="TEMPFOLDER" val="E:\temp\"/>
  <p:tag name="LATEXFORMHEIGHT" val="356.25"/>
  <p:tag name="LATEXFORMWIDTH" val="639.7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5.973"/>
  <p:tag name="ORIGINALWIDTH" val="1084.364"/>
  <p:tag name="LATEXADDIN" val="\documentclass{article}&#10;\usepackage{amsmath}&#10;\pagestyle{empty}&#10;\begin{document}&#10;&#10;$\sum\limits_{\mathrm{halos}\ i} A_i^2 \simeq \mathrm{constant}$&#10;&#10;&#10;\end{document}"/>
  <p:tag name="IGUANATEXSIZE" val="18"/>
  <p:tag name="IGUANATEXCURSOR" val="110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66.2167"/>
  <p:tag name="LATEXADDIN" val="\documentclass{article}&#10;\usepackage{amsmath}&#10;\usepackage{xcolor}&#10;\pagestyle{empty}&#10;\begin{document}&#10;\color{violet}&#10;$t= 0$&#10;&#10;&#10;\end{document}"/>
  <p:tag name="IGUANATEXSIZE" val="20"/>
  <p:tag name="IGUANATEXCURSOR" val="118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618.6727"/>
  <p:tag name="LATEXADDIN" val="\documentclass{article}&#10;\usepackage{amsmath}&#10;\usepackage{xcolor}&#10;\pagestyle{empty}&#10;\begin{document}&#10;\color{red}&#10;$t\simeq 0.9$ Gyr&#10;&#10;&#10;\end{document}"/>
  <p:tag name="IGUANATEXSIZE" val="20"/>
  <p:tag name="IGUANATEXCURSOR" val="129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1280.09"/>
  <p:tag name="LATEXADDIN" val="\documentclass{article}&#10;\usepackage{amsmath}&#10;\pagestyle{empty}&#10;\usepackage{xcolor}&#10;\definecolor{b1}{RGB}{68,114,196}&#10;\definecolor{o1}{RGB}{197,90,17}&#10;\definecolor{g1}{RGB}{84,130,53}&#10;\begin{document}&#10;&#10;\begin{equation}\nonumber&#10;\frac{1}{J}\frac{\mathrm{d}J}{\mathrm{d}n}&#10;=&#10;-{\color{b1}b}&#10;n^{-{\color{o1}c}},&#10;\ \ n=\frac{t}{T}&#10;\end{equation}&#10;&#10;&#10;\end{document}"/>
  <p:tag name="IGUANATEXSIZE" val="20"/>
  <p:tag name="IGUANATEXCURSOR" val="63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668.9164"/>
  <p:tag name="LATEXADDIN" val="\documentclass{article}&#10;\usepackage{amsmath}&#10;\pagestyle{empty}&#10;\begin{document}&#10;&#10;\begin{equation}\nonumber&#10;J\equiv\int \rho^2 \mathrm{d}V&#10;\end{equation}&#10;&#10;&#10;\end{document}"/>
  <p:tag name="IGUANATEXSIZE" val="20"/>
  <p:tag name="IGUANATEXCURSOR" val="152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873.6408"/>
  <p:tag name="LATEXADDIN" val="\documentclass{article}&#10;\usepackage{amsmath}&#10;\pagestyle{empty}&#10;\usepackage{xcolor}&#10;\definecolor{b1}{RGB}{68,114,196}&#10;\definecolor{o1}{RGB}{197,90,17}&#10;\definecolor{g1}{RGB}{84,130,53}&#10;\begin{document}&#10;&#10;\begin{equation}\nonumber&#10;J|_{t/T=1} = {\color{b1}A} J_\mathrm{init}&#10;\end{equation}&#10;&#10;&#10;\end{document}"/>
  <p:tag name="IGUANATEXSIZE" val="20"/>
  <p:tag name="IGUANATEXCURSOR" val="249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815.898"/>
  <p:tag name="LATEXADDIN" val="\documentclass{article}&#10;\usepackage{amsmath}&#10;\pagestyle{empty}&#10;\begin{document}&#10;&#10;$T_\mathrm{RH}=10$ MeV&#10;&#10;&#10;\end{document}"/>
  <p:tag name="IGUANATEXSIZE" val="20"/>
  <p:tag name="IGUANATEXCURSOR" val="103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2200</Words>
  <Application>Microsoft Office PowerPoint</Application>
  <PresentationFormat>Widescreen</PresentationFormat>
  <Paragraphs>366</Paragraphs>
  <Slides>22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Cambria Math</vt:lpstr>
      <vt:lpstr>Office Theme</vt:lpstr>
      <vt:lpstr>Probing cosmology using dark matter microhalos</vt:lpstr>
      <vt:lpstr>Three questions in cosmology</vt:lpstr>
      <vt:lpstr>Signatures in the (linear) matter power spectrum</vt:lpstr>
      <vt:lpstr>Dark matter microhalos</vt:lpstr>
      <vt:lpstr>Modeling dark matter structure</vt:lpstr>
      <vt:lpstr>(Micro)halos from density peaks</vt:lpstr>
      <vt:lpstr>Formation and growth of the first halos</vt:lpstr>
      <vt:lpstr>Halo structure from peak structure</vt:lpstr>
      <vt:lpstr>Inner asymptote from peak structure</vt:lpstr>
      <vt:lpstr>Halo formation prior to matter domination</vt:lpstr>
      <vt:lpstr>Halo evolution</vt:lpstr>
      <vt:lpstr>Tidal evolution</vt:lpstr>
      <vt:lpstr>Host-subhalo system</vt:lpstr>
      <vt:lpstr>Modeling tidal evolution</vt:lpstr>
      <vt:lpstr>Stellar encounters</vt:lpstr>
      <vt:lpstr>Application: Breaking a dark degeneracy</vt:lpstr>
      <vt:lpstr>Application: Breaking a dark degeneracy</vt:lpstr>
      <vt:lpstr>Application: The primordial power spectrum</vt:lpstr>
      <vt:lpstr>Summary: Microhalos as cosmological probes</vt:lpstr>
      <vt:lpstr>Supplemental Greater density profile from peak structure</vt:lpstr>
      <vt:lpstr>Supplemental Modeling stellar encounters</vt:lpstr>
      <vt:lpstr>Supplemental Note on universality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2020-02-08T15:35:20Z</dcterms:created>
  <dcterms:modified xsi:type="dcterms:W3CDTF">2020-02-08T15:35:47Z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